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4"/>
  </p:notesMasterIdLst>
  <p:sldIdLst>
    <p:sldId id="337" r:id="rId2"/>
    <p:sldId id="351" r:id="rId3"/>
    <p:sldId id="348" r:id="rId4"/>
    <p:sldId id="349" r:id="rId5"/>
    <p:sldId id="338" r:id="rId6"/>
    <p:sldId id="339" r:id="rId7"/>
    <p:sldId id="382" r:id="rId8"/>
    <p:sldId id="383" r:id="rId9"/>
    <p:sldId id="377" r:id="rId10"/>
    <p:sldId id="387" r:id="rId11"/>
    <p:sldId id="378" r:id="rId12"/>
    <p:sldId id="391" r:id="rId13"/>
    <p:sldId id="388" r:id="rId14"/>
    <p:sldId id="379" r:id="rId15"/>
    <p:sldId id="389" r:id="rId16"/>
    <p:sldId id="392" r:id="rId17"/>
    <p:sldId id="366" r:id="rId18"/>
    <p:sldId id="386" r:id="rId19"/>
    <p:sldId id="394" r:id="rId20"/>
    <p:sldId id="395" r:id="rId21"/>
    <p:sldId id="403" r:id="rId22"/>
    <p:sldId id="404" r:id="rId23"/>
    <p:sldId id="405" r:id="rId24"/>
    <p:sldId id="396" r:id="rId25"/>
    <p:sldId id="397" r:id="rId26"/>
    <p:sldId id="398" r:id="rId27"/>
    <p:sldId id="406" r:id="rId28"/>
    <p:sldId id="407" r:id="rId29"/>
    <p:sldId id="362" r:id="rId30"/>
    <p:sldId id="408" r:id="rId31"/>
    <p:sldId id="358" r:id="rId32"/>
    <p:sldId id="352" r:id="rId33"/>
    <p:sldId id="357" r:id="rId34"/>
    <p:sldId id="326" r:id="rId35"/>
    <p:sldId id="359" r:id="rId36"/>
    <p:sldId id="275" r:id="rId37"/>
    <p:sldId id="374" r:id="rId38"/>
    <p:sldId id="375" r:id="rId39"/>
    <p:sldId id="376" r:id="rId40"/>
    <p:sldId id="317" r:id="rId41"/>
    <p:sldId id="410" r:id="rId42"/>
    <p:sldId id="409" r:id="rId43"/>
  </p:sldIdLst>
  <p:sldSz cx="12192000" cy="68580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Open Sans" panose="020B0604020202020204" charset="0"/>
      <p:regular r:id="rId49"/>
      <p:bold r:id="rId50"/>
      <p:italic r:id="rId51"/>
      <p:boldItalic r:id="rId52"/>
    </p:embeddedFont>
    <p:embeddedFont>
      <p:font typeface="Open Sans ExtraBold" panose="020B0604020202020204" charset="0"/>
      <p:bold r:id="rId53"/>
      <p:boldItalic r:id="rId54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Open Sans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Open Sans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Open Sans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Open San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alázs Várady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3E8E"/>
    <a:srgbClr val="993366"/>
    <a:srgbClr val="CC3399"/>
    <a:srgbClr val="CC0099"/>
    <a:srgbClr val="3A7D44"/>
    <a:srgbClr val="283C88"/>
    <a:srgbClr val="372B61"/>
    <a:srgbClr val="5F2C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tílus és rács nélkül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839" autoAdjust="0"/>
  </p:normalViewPr>
  <p:slideViewPr>
    <p:cSldViewPr snapToGrid="0">
      <p:cViewPr varScale="1">
        <p:scale>
          <a:sx n="79" d="100"/>
          <a:sy n="79" d="100"/>
        </p:scale>
        <p:origin x="82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F663B3A-3EF3-43F4-9A98-F6C4C742F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362AFE-A09C-4A48-8E46-D76EE4A4305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EB95EBF-031B-4224-9678-B319FB4223F6}" type="datetimeFigureOut">
              <a:rPr lang="en-US"/>
              <a:pPr>
                <a:defRPr/>
              </a:pPr>
              <a:t>11/16/2020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00D2807-F656-4585-8C5F-487EAE02C0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D4109FC-FF76-44A1-8761-0D45378E30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6BC2A-F88B-44E1-9B59-530C6203EF3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49E36-DD41-44A8-A402-2417CF7BE2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3007739-2399-42F7-B152-E89943B449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509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090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825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5564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338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520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03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7669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09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88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15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Szimmetrikus, ezért három komponenssel megvalósítható: vezérlő és a két lámpa</a:t>
            </a:r>
          </a:p>
          <a:p>
            <a:r>
              <a:rPr lang="hu-HU" dirty="0"/>
              <a:t>Logikailag két különböző komponens: vezérlő és lámpa, innentől a lámpával foglalkozunk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4957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4672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828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147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709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9561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88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Komponensek, interfészek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2608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Trace</a:t>
            </a:r>
            <a:r>
              <a:rPr lang="hu-HU" dirty="0"/>
              <a:t> alapú vagy programlogika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4048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Felső: nem nyilvánvaló vagy konfliktusban álló esetek kezelése</a:t>
            </a:r>
          </a:p>
          <a:p>
            <a:r>
              <a:rPr lang="hu-HU" dirty="0"/>
              <a:t>Alsó: hipotézis validáció, vizuális EQ, stb.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696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Diakép helye 1">
            <a:extLst>
              <a:ext uri="{FF2B5EF4-FFF2-40B4-BE49-F238E27FC236}">
                <a16:creationId xmlns:a16="http://schemas.microsoft.com/office/drawing/2014/main" id="{52C5D44B-9411-4679-9599-674C9BF9A0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Jegyzetek helye 2">
            <a:extLst>
              <a:ext uri="{FF2B5EF4-FFF2-40B4-BE49-F238E27FC236}">
                <a16:creationId xmlns:a16="http://schemas.microsoft.com/office/drawing/2014/main" id="{27836E4C-1EBE-474A-A9E0-8123E98404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hu-HU" altLang="hu-HU" dirty="0"/>
          </a:p>
        </p:txBody>
      </p:sp>
      <p:sp>
        <p:nvSpPr>
          <p:cNvPr id="32772" name="Dia számának helye 3">
            <a:extLst>
              <a:ext uri="{FF2B5EF4-FFF2-40B4-BE49-F238E27FC236}">
                <a16:creationId xmlns:a16="http://schemas.microsoft.com/office/drawing/2014/main" id="{C4135F9B-66EA-4A46-BBA7-18FE21B9CDF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Open Sans" panose="020B060402020202020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402020202020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402020202020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402020202020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402020202020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402020202020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402020202020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402020202020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402020202020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0474F0A-7168-48E0-A653-16FD1D074E63}" type="slidenum">
              <a:rPr lang="en-US" altLang="hu-HU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34</a:t>
            </a:fld>
            <a:endParaRPr lang="en-US" altLang="hu-HU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5459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Többféle formalizmus szerint </a:t>
            </a:r>
            <a:r>
              <a:rPr lang="hu-HU" dirty="0" err="1"/>
              <a:t>szerializálhatunk</a:t>
            </a:r>
            <a:r>
              <a:rPr lang="hu-HU" dirty="0"/>
              <a:t>, ajánljuk a Gammát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4128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Diakép helye 1">
            <a:extLst>
              <a:ext uri="{FF2B5EF4-FFF2-40B4-BE49-F238E27FC236}">
                <a16:creationId xmlns:a16="http://schemas.microsoft.com/office/drawing/2014/main" id="{A6447E97-E357-48C9-82F0-092A9E63A05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Jegyzetek helye 2">
            <a:extLst>
              <a:ext uri="{FF2B5EF4-FFF2-40B4-BE49-F238E27FC236}">
                <a16:creationId xmlns:a16="http://schemas.microsoft.com/office/drawing/2014/main" id="{3FE4DE76-9CA6-42A7-8361-1205E1C0D8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hu-HU" altLang="hu-HU" dirty="0"/>
              <a:t>Gamma </a:t>
            </a:r>
            <a:r>
              <a:rPr lang="hu-HU" altLang="hu-HU" dirty="0" err="1"/>
              <a:t>statechartot</a:t>
            </a:r>
            <a:r>
              <a:rPr lang="hu-HU" altLang="hu-HU" dirty="0"/>
              <a:t> kap(hat)</a:t>
            </a:r>
            <a:r>
              <a:rPr lang="hu-HU" altLang="hu-HU" dirty="0" err="1"/>
              <a:t>unk</a:t>
            </a:r>
            <a:endParaRPr lang="hu-HU" altLang="hu-HU" dirty="0"/>
          </a:p>
          <a:p>
            <a:pPr eaLnBrk="1" hangingPunct="1">
              <a:spcBef>
                <a:spcPct val="0"/>
              </a:spcBef>
            </a:pPr>
            <a:r>
              <a:rPr lang="hu-HU" altLang="hu-HU" dirty="0"/>
              <a:t>-</a:t>
            </a:r>
            <a:r>
              <a:rPr lang="hu-HU" altLang="hu-HU" dirty="0" err="1"/>
              <a:t>Correct</a:t>
            </a:r>
            <a:r>
              <a:rPr lang="hu-HU" altLang="hu-HU" dirty="0"/>
              <a:t>-</a:t>
            </a:r>
            <a:r>
              <a:rPr lang="hu-HU" altLang="hu-HU" dirty="0" err="1"/>
              <a:t>by</a:t>
            </a:r>
            <a:r>
              <a:rPr lang="hu-HU" altLang="hu-HU" dirty="0"/>
              <a:t>-design</a:t>
            </a:r>
          </a:p>
        </p:txBody>
      </p:sp>
      <p:sp>
        <p:nvSpPr>
          <p:cNvPr id="18436" name="Dia számának helye 3">
            <a:extLst>
              <a:ext uri="{FF2B5EF4-FFF2-40B4-BE49-F238E27FC236}">
                <a16:creationId xmlns:a16="http://schemas.microsoft.com/office/drawing/2014/main" id="{23F6C2C1-5CDA-4D06-8D04-39CCA7E21B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Open Sans" panose="020B060402020202020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402020202020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402020202020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402020202020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402020202020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402020202020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402020202020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402020202020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402020202020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AA7C74C-7944-4FFB-84F0-568B89735396}" type="slidenum">
              <a:rPr lang="en-US" altLang="hu-HU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36</a:t>
            </a:fld>
            <a:endParaRPr lang="en-US" altLang="hu-HU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Módszertan az ábrán</a:t>
            </a:r>
          </a:p>
          <a:p>
            <a:r>
              <a:rPr lang="hu-HU" dirty="0"/>
              <a:t>Két fő komponens: orákulum (követelmények értelmezése), tanuló komponens (modellszintézis)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1924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Konstruktív kérdés!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648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5338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14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365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733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316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Alapvető működés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Követelmény: </a:t>
            </a:r>
            <a:r>
              <a:rPr lang="hu-HU" dirty="0" err="1"/>
              <a:t>v</a:t>
            </a:r>
            <a:r>
              <a:rPr lang="hu-HU" altLang="hu-HU" dirty="0" err="1"/>
              <a:t>alid</a:t>
            </a:r>
            <a:r>
              <a:rPr lang="hu-HU" altLang="hu-HU" dirty="0"/>
              <a:t> </a:t>
            </a:r>
            <a:r>
              <a:rPr lang="hu-HU" altLang="hu-HU" dirty="0" err="1"/>
              <a:t>Trace</a:t>
            </a:r>
            <a:r>
              <a:rPr lang="hu-HU" altLang="hu-HU" dirty="0"/>
              <a:t>: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red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green</a:t>
            </a:r>
            <a:r>
              <a:rPr lang="hu-HU" altLang="hu-HU" dirty="0"/>
              <a:t> </a:t>
            </a:r>
            <a:r>
              <a:rPr lang="hu-HU" altLang="hu-HU" dirty="0" err="1"/>
              <a:t>toggle</a:t>
            </a:r>
            <a:r>
              <a:rPr lang="hu-HU" altLang="hu-HU" dirty="0"/>
              <a:t>/</a:t>
            </a:r>
            <a:r>
              <a:rPr lang="hu-HU" altLang="hu-HU" dirty="0" err="1"/>
              <a:t>yellow</a:t>
            </a:r>
            <a:r>
              <a:rPr lang="hu-HU" altLang="hu-HU" dirty="0"/>
              <a:t> …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007739-2399-42F7-B152-E89943B4499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925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>
            <a:extLst>
              <a:ext uri="{FF2B5EF4-FFF2-40B4-BE49-F238E27FC236}">
                <a16:creationId xmlns:a16="http://schemas.microsoft.com/office/drawing/2014/main" id="{CDB55CB5-C7F9-4183-BD20-6482286B0A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88" y="5624513"/>
            <a:ext cx="2649537" cy="85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FF7DF4B7-9B92-4554-8E16-C8D92FC97DF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2" t="32419" r="19946" b="32423"/>
          <a:stretch>
            <a:fillRect/>
          </a:stretch>
        </p:blipFill>
        <p:spPr bwMode="auto">
          <a:xfrm>
            <a:off x="9834563" y="5613400"/>
            <a:ext cx="16033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E4EAB59B-160C-4572-828E-A8EFD4C415A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044825" y="5613400"/>
            <a:ext cx="6102350" cy="92233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Open Sans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charset="0"/>
              </a:defRPr>
            </a:lvl9pPr>
          </a:lstStyle>
          <a:p>
            <a:pPr algn="ctr" eaLnBrk="1" hangingPunct="1">
              <a:defRPr/>
            </a:pPr>
            <a:r>
              <a:rPr lang="en-US" altLang="hu-HU"/>
              <a:t>Budapest University of Technology and Economics</a:t>
            </a:r>
          </a:p>
          <a:p>
            <a:pPr algn="ctr" eaLnBrk="1" hangingPunct="1">
              <a:defRPr/>
            </a:pPr>
            <a:r>
              <a:rPr lang="en-US" altLang="hu-HU"/>
              <a:t>Department of Measurement and Information Systems</a:t>
            </a:r>
          </a:p>
          <a:p>
            <a:pPr algn="ctr" eaLnBrk="1" hangingPunct="1">
              <a:defRPr/>
            </a:pPr>
            <a:r>
              <a:rPr lang="en-US" altLang="hu-HU"/>
              <a:t>ftsrg Research Group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1674" y="1149532"/>
            <a:ext cx="10168652" cy="1034687"/>
          </a:xfrm>
        </p:spPr>
        <p:txBody>
          <a:bodyPr anchor="b">
            <a:noAutofit/>
          </a:bodyPr>
          <a:lstStyle>
            <a:lvl1pPr algn="l">
              <a:defRPr sz="540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7347" y="2401599"/>
            <a:ext cx="7195359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Footer Placeholder 14">
            <a:extLst>
              <a:ext uri="{FF2B5EF4-FFF2-40B4-BE49-F238E27FC236}">
                <a16:creationId xmlns:a16="http://schemas.microsoft.com/office/drawing/2014/main" id="{F9C4BAEE-A895-4D02-B6A7-4DB38467BF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10388" y="179388"/>
            <a:ext cx="4981575" cy="384175"/>
          </a:xfrm>
        </p:spPr>
        <p:txBody>
          <a:bodyPr/>
          <a:lstStyle>
            <a:lvl1pPr algn="r">
              <a:defRPr sz="1800" dirty="0"/>
            </a:lvl1pPr>
          </a:lstStyle>
          <a:p>
            <a:pPr>
              <a:defRPr/>
            </a:pPr>
            <a:r>
              <a:rPr lang="en-US"/>
              <a:t>TDK 2020: </a:t>
            </a:r>
            <a:r>
              <a:rPr lang="en-US" err="1"/>
              <a:t>Intelligens</a:t>
            </a:r>
            <a:r>
              <a:rPr lang="en-US"/>
              <a:t> </a:t>
            </a:r>
            <a:r>
              <a:rPr lang="en-US" err="1"/>
              <a:t>rendszerek</a:t>
            </a:r>
            <a:r>
              <a:rPr lang="en-US"/>
              <a:t> </a:t>
            </a:r>
            <a:r>
              <a:rPr lang="en-US" err="1"/>
              <a:t>szekció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20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ontent Placeholder 36"/>
          <p:cNvSpPr>
            <a:spLocks noGrp="1"/>
          </p:cNvSpPr>
          <p:nvPr>
            <p:ph sz="quarter" idx="12"/>
          </p:nvPr>
        </p:nvSpPr>
        <p:spPr>
          <a:xfrm>
            <a:off x="574978" y="1201994"/>
            <a:ext cx="11021961" cy="5051321"/>
          </a:xfrm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 lang="en-US" smtClean="0"/>
            </a:lvl1pPr>
            <a:lvl2pPr marL="685800" indent="-228600">
              <a:buFont typeface="Open Sans" panose="020B0606030504020204" pitchFamily="34" charset="0"/>
              <a:buChar char="–"/>
              <a:defRPr lang="en-US" smtClean="0"/>
            </a:lvl2pPr>
            <a:lvl3pPr marL="1143000" indent="-228600">
              <a:buFont typeface="Open Sans" panose="020B0606030504020204" pitchFamily="34" charset="0"/>
              <a:buChar char="–"/>
              <a:defRPr lang="en-US" smtClean="0"/>
            </a:lvl3pPr>
            <a:lvl4pPr marL="1600200" indent="-228600">
              <a:buFont typeface="Open Sans" panose="020B0606030504020204" pitchFamily="34" charset="0"/>
              <a:buChar char="–"/>
              <a:defRPr lang="en-US" smtClean="0"/>
            </a:lvl4pPr>
            <a:lvl5pPr marL="2057400" indent="-228600">
              <a:buFont typeface="Open Sans" panose="020B0606030504020204" pitchFamily="34" charset="0"/>
              <a:buChar char="–"/>
              <a:defRPr lang="en-US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1">
            <a:extLst>
              <a:ext uri="{FF2B5EF4-FFF2-40B4-BE49-F238E27FC236}">
                <a16:creationId xmlns:a16="http://schemas.microsoft.com/office/drawing/2014/main" id="{3144DB2A-9A85-4168-BC62-58E334FA1C2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 dirty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32">
            <a:extLst>
              <a:ext uri="{FF2B5EF4-FFF2-40B4-BE49-F238E27FC236}">
                <a16:creationId xmlns:a16="http://schemas.microsoft.com/office/drawing/2014/main" id="{27F347D7-6D1F-4CE5-8C79-6E1C8FBDDB2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3703A735-12B5-441C-AB02-1162A470BD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20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979" y="2083665"/>
            <a:ext cx="5156748" cy="1570703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978" y="3838724"/>
            <a:ext cx="4733002" cy="907026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B9ED104C-16F6-42D2-95D5-D68F794B41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TDK 2020: </a:t>
            </a:r>
            <a:r>
              <a:rPr lang="en-US" err="1"/>
              <a:t>Intelligens</a:t>
            </a:r>
            <a:r>
              <a:rPr lang="en-US"/>
              <a:t> </a:t>
            </a:r>
            <a:r>
              <a:rPr lang="en-US" err="1"/>
              <a:t>rendszerek</a:t>
            </a:r>
            <a:r>
              <a:rPr lang="en-US"/>
              <a:t> </a:t>
            </a:r>
            <a:r>
              <a:rPr lang="en-US" err="1"/>
              <a:t>szekció</a:t>
            </a:r>
            <a:endParaRPr lang="en-US"/>
          </a:p>
        </p:txBody>
      </p:sp>
      <p:sp>
        <p:nvSpPr>
          <p:cNvPr id="5" name="Slide Number Placeholder 7">
            <a:extLst>
              <a:ext uri="{FF2B5EF4-FFF2-40B4-BE49-F238E27FC236}">
                <a16:creationId xmlns:a16="http://schemas.microsoft.com/office/drawing/2014/main" id="{04D19B0D-5459-4CB3-B493-77D230926C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B3A20E-82E1-45E0-A665-BE4D0C9E23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015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14336A-D9C7-4B2F-B83A-84F25C0EFF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A55B23-3FD3-4C05-81D8-12F350471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TDK 2020: </a:t>
            </a:r>
            <a:r>
              <a:rPr lang="en-US" err="1"/>
              <a:t>Intelligens</a:t>
            </a:r>
            <a:r>
              <a:rPr lang="en-US"/>
              <a:t> </a:t>
            </a:r>
            <a:r>
              <a:rPr lang="en-US" err="1"/>
              <a:t>rendszerek</a:t>
            </a:r>
            <a:r>
              <a:rPr lang="en-US"/>
              <a:t> </a:t>
            </a:r>
            <a:r>
              <a:rPr lang="en-US" err="1"/>
              <a:t>szekció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494AB3-20A7-4E08-B2DD-5209A447C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892460-415E-4B62-81DA-298005247F6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01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BA8209-C15B-43EC-AA8A-A57D04C45D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A6C1CC-AF06-4A8D-8840-AC8434781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TDK 2020: </a:t>
            </a:r>
            <a:r>
              <a:rPr lang="en-US" err="1"/>
              <a:t>Intelligens</a:t>
            </a:r>
            <a:r>
              <a:rPr lang="en-US"/>
              <a:t> </a:t>
            </a:r>
            <a:r>
              <a:rPr lang="en-US" err="1"/>
              <a:t>rendszerek</a:t>
            </a:r>
            <a:r>
              <a:rPr lang="en-US"/>
              <a:t> </a:t>
            </a:r>
            <a:r>
              <a:rPr lang="en-US" err="1"/>
              <a:t>szekció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4D91F9-ED8E-420E-A7EC-FD3F89106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33AE94-BE4D-4ABF-8CE0-A0A95213B2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488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1EF7F2-C3BB-4B53-98B4-BCCD2E1176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75F7C5-72DE-4741-BC66-CA91F8ECA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TDK 2020: </a:t>
            </a:r>
            <a:r>
              <a:rPr lang="en-US" err="1"/>
              <a:t>Intelligens</a:t>
            </a:r>
            <a:r>
              <a:rPr lang="en-US"/>
              <a:t> </a:t>
            </a:r>
            <a:r>
              <a:rPr lang="en-US" err="1"/>
              <a:t>rendszerek</a:t>
            </a:r>
            <a:r>
              <a:rPr lang="en-US"/>
              <a:t> </a:t>
            </a:r>
            <a:r>
              <a:rPr lang="en-US" err="1"/>
              <a:t>szekció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D601AC-5AC8-40E0-98BC-C04C877B9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9EC8F6-054E-4823-B85F-71AFDBD154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98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08C5C1-3685-47CA-A5CF-8A580D250B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E30B75-1F7C-4CBC-87E7-4AD1A3915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TDK 2020: </a:t>
            </a:r>
            <a:r>
              <a:rPr lang="en-US" err="1"/>
              <a:t>Intelligens</a:t>
            </a:r>
            <a:r>
              <a:rPr lang="en-US"/>
              <a:t> </a:t>
            </a:r>
            <a:r>
              <a:rPr lang="en-US" err="1"/>
              <a:t>rendszerek</a:t>
            </a:r>
            <a:r>
              <a:rPr lang="en-US"/>
              <a:t> </a:t>
            </a:r>
            <a:r>
              <a:rPr lang="en-US" err="1"/>
              <a:t>szekció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AA1FED-3591-43EA-8289-A5AB86501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936EF6-6293-4000-98C9-CBAA23758D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68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7E8B9E-BA27-496D-BBD7-C83E596183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27B426-9368-49B0-AC36-CBF2B5D32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TDK 2020: </a:t>
            </a:r>
            <a:r>
              <a:rPr lang="en-US" err="1"/>
              <a:t>Intelligens</a:t>
            </a:r>
            <a:r>
              <a:rPr lang="en-US"/>
              <a:t> </a:t>
            </a:r>
            <a:r>
              <a:rPr lang="en-US" err="1"/>
              <a:t>rendszerek</a:t>
            </a:r>
            <a:r>
              <a:rPr lang="en-US"/>
              <a:t> </a:t>
            </a:r>
            <a:r>
              <a:rPr lang="en-US" err="1"/>
              <a:t>szekció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1248D5-81B9-4836-8236-8D0FACE95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ADEFEF-3DAC-4FDA-BF1C-EF93F7981A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993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0F28CB-97FD-4727-9C0C-05BB09D823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AD81B5-C7EB-401E-B94B-6BF9268E8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TDK 2020: </a:t>
            </a:r>
            <a:r>
              <a:rPr lang="en-US" err="1"/>
              <a:t>Intelligens</a:t>
            </a:r>
            <a:r>
              <a:rPr lang="en-US"/>
              <a:t> </a:t>
            </a:r>
            <a:r>
              <a:rPr lang="en-US" err="1"/>
              <a:t>rendszerek</a:t>
            </a:r>
            <a:r>
              <a:rPr lang="en-US"/>
              <a:t> </a:t>
            </a:r>
            <a:r>
              <a:rPr lang="en-US" err="1"/>
              <a:t>szekció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2FDBD-2442-418F-A46F-A9B50CDB5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E99D84-A753-4906-A741-F420027A84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729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EF418690-4271-4196-BE55-3D99EFBE15F0}"/>
              </a:ext>
            </a:extLst>
          </p:cNvPr>
          <p:cNvSpPr/>
          <p:nvPr userDrawn="1"/>
        </p:nvSpPr>
        <p:spPr>
          <a:xfrm flipH="1">
            <a:off x="0" y="6419850"/>
            <a:ext cx="11263313" cy="438150"/>
          </a:xfrm>
          <a:custGeom>
            <a:avLst/>
            <a:gdLst>
              <a:gd name="connsiteX0" fmla="*/ 11264000 w 11264000"/>
              <a:gd name="connsiteY0" fmla="*/ 0 h 438180"/>
              <a:gd name="connsiteX1" fmla="*/ 0 w 11264000"/>
              <a:gd name="connsiteY1" fmla="*/ 0 h 438180"/>
              <a:gd name="connsiteX2" fmla="*/ 172203 w 11264000"/>
              <a:gd name="connsiteY2" fmla="*/ 438180 h 438180"/>
              <a:gd name="connsiteX3" fmla="*/ 11264000 w 11264000"/>
              <a:gd name="connsiteY3" fmla="*/ 438180 h 438180"/>
              <a:gd name="connsiteX4" fmla="*/ 11264000 w 11264000"/>
              <a:gd name="connsiteY4" fmla="*/ 0 h 43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64000" h="438180">
                <a:moveTo>
                  <a:pt x="11264000" y="0"/>
                </a:moveTo>
                <a:lnTo>
                  <a:pt x="0" y="0"/>
                </a:lnTo>
                <a:lnTo>
                  <a:pt x="172203" y="438180"/>
                </a:lnTo>
                <a:lnTo>
                  <a:pt x="11264000" y="438180"/>
                </a:lnTo>
                <a:lnTo>
                  <a:pt x="1126400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E85ACFD7-49AC-4FED-BB2B-9A27E52A5C7E}"/>
              </a:ext>
            </a:extLst>
          </p:cNvPr>
          <p:cNvSpPr/>
          <p:nvPr userDrawn="1"/>
        </p:nvSpPr>
        <p:spPr>
          <a:xfrm>
            <a:off x="11209338" y="6419850"/>
            <a:ext cx="982662" cy="438150"/>
          </a:xfrm>
          <a:custGeom>
            <a:avLst/>
            <a:gdLst>
              <a:gd name="connsiteX0" fmla="*/ 172204 w 983218"/>
              <a:gd name="connsiteY0" fmla="*/ 0 h 438180"/>
              <a:gd name="connsiteX1" fmla="*/ 983218 w 983218"/>
              <a:gd name="connsiteY1" fmla="*/ 0 h 438180"/>
              <a:gd name="connsiteX2" fmla="*/ 983218 w 983218"/>
              <a:gd name="connsiteY2" fmla="*/ 438180 h 438180"/>
              <a:gd name="connsiteX3" fmla="*/ 0 w 983218"/>
              <a:gd name="connsiteY3" fmla="*/ 438180 h 438180"/>
              <a:gd name="connsiteX4" fmla="*/ 172204 w 983218"/>
              <a:gd name="connsiteY4" fmla="*/ 0 h 43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3218" h="438180">
                <a:moveTo>
                  <a:pt x="172204" y="0"/>
                </a:moveTo>
                <a:lnTo>
                  <a:pt x="983218" y="0"/>
                </a:lnTo>
                <a:lnTo>
                  <a:pt x="983218" y="438180"/>
                </a:lnTo>
                <a:lnTo>
                  <a:pt x="0" y="438180"/>
                </a:lnTo>
                <a:lnTo>
                  <a:pt x="172204" y="0"/>
                </a:lnTo>
                <a:close/>
              </a:path>
            </a:pathLst>
          </a:custGeom>
          <a:gradFill>
            <a:gsLst>
              <a:gs pos="32000">
                <a:srgbClr val="283C88"/>
              </a:gs>
              <a:gs pos="100000">
                <a:srgbClr val="5F2C60"/>
              </a:gs>
            </a:gsLst>
            <a:lin ang="3852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28" name="Title Placeholder 1">
            <a:extLst>
              <a:ext uri="{FF2B5EF4-FFF2-40B4-BE49-F238E27FC236}">
                <a16:creationId xmlns:a16="http://schemas.microsoft.com/office/drawing/2014/main" id="{7E398885-C160-4089-8E1D-330F0BC846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74675" y="312738"/>
            <a:ext cx="11022013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hu-HU"/>
              <a:t>Click to edit Master title style</a:t>
            </a:r>
          </a:p>
        </p:txBody>
      </p:sp>
      <p:sp>
        <p:nvSpPr>
          <p:cNvPr id="1029" name="Text Placeholder 2">
            <a:extLst>
              <a:ext uri="{FF2B5EF4-FFF2-40B4-BE49-F238E27FC236}">
                <a16:creationId xmlns:a16="http://schemas.microsoft.com/office/drawing/2014/main" id="{ED2CC6D1-8A09-4CD8-84EE-467E31691E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74675" y="1201738"/>
            <a:ext cx="11022013" cy="505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hu-HU"/>
              <a:t>Edit Master text styles</a:t>
            </a:r>
          </a:p>
          <a:p>
            <a:pPr lvl="1"/>
            <a:r>
              <a:rPr lang="en-US" altLang="hu-HU"/>
              <a:t>Second level</a:t>
            </a:r>
          </a:p>
          <a:p>
            <a:pPr lvl="2"/>
            <a:r>
              <a:rPr lang="en-US" altLang="hu-HU"/>
              <a:t>Third level</a:t>
            </a:r>
          </a:p>
          <a:p>
            <a:pPr lvl="3"/>
            <a:r>
              <a:rPr lang="en-US" altLang="hu-HU"/>
              <a:t>Fourth level</a:t>
            </a:r>
          </a:p>
          <a:p>
            <a:pPr lvl="4"/>
            <a:r>
              <a:rPr lang="en-US" altLang="hu-HU"/>
              <a:t>Fifth level</a:t>
            </a:r>
          </a:p>
        </p:txBody>
      </p:sp>
      <p:pic>
        <p:nvPicPr>
          <p:cNvPr id="1030" name="Picture 20">
            <a:extLst>
              <a:ext uri="{FF2B5EF4-FFF2-40B4-BE49-F238E27FC236}">
                <a16:creationId xmlns:a16="http://schemas.microsoft.com/office/drawing/2014/main" id="{2C210B61-877A-47E8-9DE7-043FCAF2FF8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4" t="32446" r="19868" b="31873"/>
          <a:stretch>
            <a:fillRect/>
          </a:stretch>
        </p:blipFill>
        <p:spPr bwMode="auto">
          <a:xfrm>
            <a:off x="11441113" y="6453188"/>
            <a:ext cx="655637" cy="379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18405-0291-4ADF-AF05-742F670361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14875" y="6448425"/>
            <a:ext cx="2743200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9BD30D6A-7953-4B1F-ACA6-42A7B92C94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563064BA-063F-4F3D-8E75-D1D9EE0B21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48425"/>
            <a:ext cx="4114800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Software and Systems Verification (VIMIMA01)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</p:sldLayoutIdLst>
  <p:hf hd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Open Sans ExtraBold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Open Sans ExtraBold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Open Sans ExtraBold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Open Sans ExtraBold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Open Sans ExtraBold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Open Sans ExtraBold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Open Sans ExtraBold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Open Sans ExtraBold" charset="0"/>
        </a:defRPr>
      </a:lvl9pPr>
    </p:titleStyle>
    <p:bodyStyle>
      <a:lvl1pPr marL="228600" indent="-228600" algn="l" rtl="0" eaLnBrk="0" fontAlgn="base" hangingPunct="0"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spcBef>
          <a:spcPts val="500"/>
        </a:spcBef>
        <a:spcAft>
          <a:spcPct val="0"/>
        </a:spcAft>
        <a:buChar char="◦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8.png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8.png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1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5">
            <a:extLst>
              <a:ext uri="{FF2B5EF4-FFF2-40B4-BE49-F238E27FC236}">
                <a16:creationId xmlns:a16="http://schemas.microsoft.com/office/drawing/2014/main" id="{CECA166B-C232-4A8F-9894-9F791B7C951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11238" y="1344613"/>
            <a:ext cx="10880725" cy="1889125"/>
          </a:xfrm>
        </p:spPr>
        <p:txBody>
          <a:bodyPr/>
          <a:lstStyle/>
          <a:p>
            <a:r>
              <a:rPr lang="en-US" altLang="en-US" dirty="0" err="1"/>
              <a:t>Interaktív</a:t>
            </a:r>
            <a:r>
              <a:rPr lang="en-US" altLang="en-US" dirty="0"/>
              <a:t> </a:t>
            </a:r>
            <a:r>
              <a:rPr lang="en-US" altLang="en-US" dirty="0" err="1"/>
              <a:t>tanulás</a:t>
            </a:r>
            <a:r>
              <a:rPr lang="en-US" altLang="en-US" dirty="0"/>
              <a:t> a </a:t>
            </a:r>
            <a:r>
              <a:rPr lang="en-US" altLang="en-US" dirty="0" err="1"/>
              <a:t>modellalapú</a:t>
            </a:r>
            <a:r>
              <a:rPr lang="en-US" altLang="en-US" dirty="0"/>
              <a:t> </a:t>
            </a:r>
            <a:r>
              <a:rPr lang="en-US" altLang="en-US" dirty="0" err="1"/>
              <a:t>szoftverfejlesztés</a:t>
            </a:r>
            <a:r>
              <a:rPr lang="en-US" altLang="en-US" dirty="0"/>
              <a:t> </a:t>
            </a:r>
            <a:r>
              <a:rPr lang="en-US" altLang="en-US" dirty="0" err="1"/>
              <a:t>elősegítésére</a:t>
            </a:r>
            <a:endParaRPr lang="en-US" altLang="en-US" dirty="0"/>
          </a:p>
        </p:txBody>
      </p:sp>
      <p:sp>
        <p:nvSpPr>
          <p:cNvPr id="12291" name="Subtitle 6">
            <a:extLst>
              <a:ext uri="{FF2B5EF4-FFF2-40B4-BE49-F238E27FC236}">
                <a16:creationId xmlns:a16="http://schemas.microsoft.com/office/drawing/2014/main" id="{6C7F45CE-1EDC-439D-9BB7-CB03591300B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008062" y="3451225"/>
            <a:ext cx="11331719" cy="1655763"/>
          </a:xfrm>
        </p:spPr>
        <p:txBody>
          <a:bodyPr/>
          <a:lstStyle/>
          <a:p>
            <a:r>
              <a:rPr lang="en-US" altLang="en-US" dirty="0" err="1"/>
              <a:t>Barcsa-Szabó</a:t>
            </a:r>
            <a:r>
              <a:rPr lang="en-US" altLang="en-US" dirty="0"/>
              <a:t> </a:t>
            </a:r>
            <a:r>
              <a:rPr lang="en-US" altLang="en-US" dirty="0" err="1"/>
              <a:t>Áron</a:t>
            </a:r>
            <a:r>
              <a:rPr lang="en-US" altLang="en-US" dirty="0"/>
              <a:t>, Várady Balázs</a:t>
            </a:r>
          </a:p>
          <a:p>
            <a:r>
              <a:rPr lang="en-US" altLang="en-US" dirty="0" err="1"/>
              <a:t>Konzulensek</a:t>
            </a:r>
            <a:r>
              <a:rPr lang="en-US" altLang="en-US" dirty="0"/>
              <a:t>: Farkas Rebeka, dr. </a:t>
            </a:r>
            <a:r>
              <a:rPr lang="en-US" altLang="en-US" dirty="0" err="1"/>
              <a:t>Molnár</a:t>
            </a:r>
            <a:r>
              <a:rPr lang="en-US" altLang="en-US" dirty="0"/>
              <a:t> Vince, dr. </a:t>
            </a:r>
            <a:r>
              <a:rPr lang="en-US" altLang="en-US" dirty="0" err="1"/>
              <a:t>Vörös</a:t>
            </a:r>
            <a:r>
              <a:rPr lang="en-US" altLang="en-US" dirty="0"/>
              <a:t> </a:t>
            </a:r>
            <a:r>
              <a:rPr lang="en-US" altLang="en-US" dirty="0" err="1"/>
              <a:t>András</a:t>
            </a:r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5E3DC0-1CA8-4E5F-8DAC-F3895F23AF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nl-NL" dirty="0"/>
              <a:t>TDK 2020: Intelligens rendszerek szekció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E6774A6-F945-4B01-96A9-E3A18AB20E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657" y="1710928"/>
            <a:ext cx="3268987" cy="1623063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57771" y="1041755"/>
            <a:ext cx="11022013" cy="5051425"/>
          </a:xfrm>
        </p:spPr>
        <p:txBody>
          <a:bodyPr/>
          <a:lstStyle/>
          <a:p>
            <a:r>
              <a:rPr lang="en-US" altLang="en-US" dirty="0"/>
              <a:t>Mi a </a:t>
            </a:r>
            <a:r>
              <a:rPr lang="en-US" altLang="en-US" dirty="0" err="1"/>
              <a:t>lámpa</a:t>
            </a:r>
            <a:r>
              <a:rPr lang="en-US" altLang="en-US" dirty="0"/>
              <a:t> </a:t>
            </a:r>
            <a:r>
              <a:rPr lang="en-US" altLang="en-US" dirty="0" err="1"/>
              <a:t>alapfunkciója</a:t>
            </a:r>
            <a:r>
              <a:rPr lang="hu-HU" altLang="en-US" dirty="0"/>
              <a:t>?</a:t>
            </a:r>
          </a:p>
          <a:p>
            <a:pPr lvl="1"/>
            <a:r>
              <a:rPr lang="hu-HU" altLang="en-US" dirty="0"/>
              <a:t>Váltási ciklus</a:t>
            </a:r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E016F-2BBF-4CBF-9A30-A42DB9D4A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2517464-E224-402F-BF73-9286641832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6384" name="TextBox 16383">
            <a:extLst>
              <a:ext uri="{FF2B5EF4-FFF2-40B4-BE49-F238E27FC236}">
                <a16:creationId xmlns:a16="http://schemas.microsoft.com/office/drawing/2014/main" id="{E7204574-485D-44C1-95AA-DB6F3B3B12F7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6385" name="TextBox 16384">
            <a:extLst>
              <a:ext uri="{FF2B5EF4-FFF2-40B4-BE49-F238E27FC236}">
                <a16:creationId xmlns:a16="http://schemas.microsoft.com/office/drawing/2014/main" id="{A3CEDB9D-7CAD-4C21-9CE4-196F2BEB6C90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F58D52-94FC-4688-98D8-E8B1146571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sp>
        <p:nvSpPr>
          <p:cNvPr id="9" name="Lekerekített téglalapbuborék 21">
            <a:extLst>
              <a:ext uri="{FF2B5EF4-FFF2-40B4-BE49-F238E27FC236}">
                <a16:creationId xmlns:a16="http://schemas.microsoft.com/office/drawing/2014/main" id="{3BE318E5-5C21-4E45-A5D6-2B1B75E95E13}"/>
              </a:ext>
            </a:extLst>
          </p:cNvPr>
          <p:cNvSpPr/>
          <p:nvPr/>
        </p:nvSpPr>
        <p:spPr>
          <a:xfrm>
            <a:off x="1190816" y="2389911"/>
            <a:ext cx="873374" cy="514259"/>
          </a:xfrm>
          <a:prstGeom prst="wedgeRoundRectCallout">
            <a:avLst>
              <a:gd name="adj1" fmla="val -45453"/>
              <a:gd name="adj2" fmla="val 1206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Piros</a:t>
            </a: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9BBAAB-DDB0-4BC0-ACEE-DB5EF8F29D55}"/>
              </a:ext>
            </a:extLst>
          </p:cNvPr>
          <p:cNvSpPr/>
          <p:nvPr/>
        </p:nvSpPr>
        <p:spPr>
          <a:xfrm>
            <a:off x="9698831" y="2512757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663284D6-0041-4571-A4C3-CAAFE91D5480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87E44E4D-9E46-42BB-8CA9-7A46D38A8248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523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57771" y="1041755"/>
            <a:ext cx="11022013" cy="5051425"/>
          </a:xfrm>
        </p:spPr>
        <p:txBody>
          <a:bodyPr/>
          <a:lstStyle/>
          <a:p>
            <a:r>
              <a:rPr lang="en-US" altLang="en-US" dirty="0"/>
              <a:t>Mi a </a:t>
            </a:r>
            <a:r>
              <a:rPr lang="en-US" altLang="en-US" dirty="0" err="1"/>
              <a:t>lámpa</a:t>
            </a:r>
            <a:r>
              <a:rPr lang="en-US" altLang="en-US" dirty="0"/>
              <a:t> </a:t>
            </a:r>
            <a:r>
              <a:rPr lang="en-US" altLang="en-US" dirty="0" err="1"/>
              <a:t>alapfunkciója</a:t>
            </a:r>
            <a:r>
              <a:rPr lang="hu-HU" altLang="en-US" dirty="0"/>
              <a:t>?</a:t>
            </a:r>
          </a:p>
          <a:p>
            <a:pPr lvl="1"/>
            <a:r>
              <a:rPr lang="hu-HU" altLang="en-US" dirty="0"/>
              <a:t>Váltási ciklus</a:t>
            </a:r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E016F-2BBF-4CBF-9A30-A42DB9D4A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2517464-E224-402F-BF73-9286641832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6384" name="TextBox 16383">
            <a:extLst>
              <a:ext uri="{FF2B5EF4-FFF2-40B4-BE49-F238E27FC236}">
                <a16:creationId xmlns:a16="http://schemas.microsoft.com/office/drawing/2014/main" id="{E7204574-485D-44C1-95AA-DB6F3B3B12F7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6385" name="TextBox 16384">
            <a:extLst>
              <a:ext uri="{FF2B5EF4-FFF2-40B4-BE49-F238E27FC236}">
                <a16:creationId xmlns:a16="http://schemas.microsoft.com/office/drawing/2014/main" id="{A3CEDB9D-7CAD-4C21-9CE4-196F2BEB6C90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3" name="Lekerekített téglalapbuborék 21">
            <a:extLst>
              <a:ext uri="{FF2B5EF4-FFF2-40B4-BE49-F238E27FC236}">
                <a16:creationId xmlns:a16="http://schemas.microsoft.com/office/drawing/2014/main" id="{E869CFEE-AF86-49BD-B45E-C834A827CF5F}"/>
              </a:ext>
            </a:extLst>
          </p:cNvPr>
          <p:cNvSpPr/>
          <p:nvPr/>
        </p:nvSpPr>
        <p:spPr>
          <a:xfrm>
            <a:off x="1190816" y="2389911"/>
            <a:ext cx="1903366" cy="514259"/>
          </a:xfrm>
          <a:prstGeom prst="wedgeRoundRectCallout">
            <a:avLst>
              <a:gd name="adj1" fmla="val -45453"/>
              <a:gd name="adj2" fmla="val 1206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Piros  Sárga</a:t>
            </a: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B5F13D-CA1F-4276-B725-CD3C2FB212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3C34038-E4B8-4C05-BF42-5A1182C66360}"/>
              </a:ext>
            </a:extLst>
          </p:cNvPr>
          <p:cNvSpPr/>
          <p:nvPr/>
        </p:nvSpPr>
        <p:spPr>
          <a:xfrm>
            <a:off x="9698831" y="2512757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97A9899D-6ADD-4710-BED0-4A9B8FCA63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657" y="1710928"/>
            <a:ext cx="3268987" cy="1623063"/>
          </a:xfrm>
          <a:prstGeom prst="rect">
            <a:avLst/>
          </a:prstGeom>
        </p:spPr>
      </p:pic>
      <p:sp>
        <p:nvSpPr>
          <p:cNvPr id="33" name="Thought Bubble: Cloud 32">
            <a:extLst>
              <a:ext uri="{FF2B5EF4-FFF2-40B4-BE49-F238E27FC236}">
                <a16:creationId xmlns:a16="http://schemas.microsoft.com/office/drawing/2014/main" id="{02028AC2-05D9-44CA-A081-50D02E5824DC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288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57771" y="1041755"/>
            <a:ext cx="11022013" cy="5051425"/>
          </a:xfrm>
        </p:spPr>
        <p:txBody>
          <a:bodyPr/>
          <a:lstStyle/>
          <a:p>
            <a:r>
              <a:rPr lang="en-US" altLang="en-US" dirty="0"/>
              <a:t>Mi a </a:t>
            </a:r>
            <a:r>
              <a:rPr lang="en-US" altLang="en-US" dirty="0" err="1"/>
              <a:t>lámpa</a:t>
            </a:r>
            <a:r>
              <a:rPr lang="en-US" altLang="en-US" dirty="0"/>
              <a:t> </a:t>
            </a:r>
            <a:r>
              <a:rPr lang="en-US" altLang="en-US" dirty="0" err="1"/>
              <a:t>alapfunkciója</a:t>
            </a:r>
            <a:r>
              <a:rPr lang="hu-HU" altLang="en-US" dirty="0"/>
              <a:t>?</a:t>
            </a:r>
          </a:p>
          <a:p>
            <a:pPr lvl="1"/>
            <a:r>
              <a:rPr lang="hu-HU" altLang="en-US" dirty="0"/>
              <a:t>Váltási ciklus</a:t>
            </a:r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E016F-2BBF-4CBF-9A30-A42DB9D4A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2517464-E224-402F-BF73-9286641832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6384" name="TextBox 16383">
            <a:extLst>
              <a:ext uri="{FF2B5EF4-FFF2-40B4-BE49-F238E27FC236}">
                <a16:creationId xmlns:a16="http://schemas.microsoft.com/office/drawing/2014/main" id="{E7204574-485D-44C1-95AA-DB6F3B3B12F7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6385" name="TextBox 16384">
            <a:extLst>
              <a:ext uri="{FF2B5EF4-FFF2-40B4-BE49-F238E27FC236}">
                <a16:creationId xmlns:a16="http://schemas.microsoft.com/office/drawing/2014/main" id="{A3CEDB9D-7CAD-4C21-9CE4-196F2BEB6C90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3" name="Lekerekített téglalapbuborék 21">
            <a:extLst>
              <a:ext uri="{FF2B5EF4-FFF2-40B4-BE49-F238E27FC236}">
                <a16:creationId xmlns:a16="http://schemas.microsoft.com/office/drawing/2014/main" id="{E869CFEE-AF86-49BD-B45E-C834A827CF5F}"/>
              </a:ext>
            </a:extLst>
          </p:cNvPr>
          <p:cNvSpPr/>
          <p:nvPr/>
        </p:nvSpPr>
        <p:spPr>
          <a:xfrm>
            <a:off x="1190816" y="2389911"/>
            <a:ext cx="1903366" cy="514259"/>
          </a:xfrm>
          <a:prstGeom prst="wedgeRoundRectCallout">
            <a:avLst>
              <a:gd name="adj1" fmla="val -45453"/>
              <a:gd name="adj2" fmla="val 1206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Piros  Sárga</a:t>
            </a: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B5F13D-CA1F-4276-B725-CD3C2FB212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3C34038-E4B8-4C05-BF42-5A1182C66360}"/>
              </a:ext>
            </a:extLst>
          </p:cNvPr>
          <p:cNvSpPr/>
          <p:nvPr/>
        </p:nvSpPr>
        <p:spPr>
          <a:xfrm>
            <a:off x="9698831" y="2512757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15BF5C17-B8CE-48AD-8D3A-8ED0B03A8953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B51C17-EBE5-4F75-874A-C38EF02D33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657" y="1710928"/>
            <a:ext cx="3268987" cy="1623063"/>
          </a:xfrm>
          <a:prstGeom prst="rect">
            <a:avLst/>
          </a:prstGeom>
        </p:spPr>
      </p:pic>
      <p:sp>
        <p:nvSpPr>
          <p:cNvPr id="18" name="Thought Bubble: Cloud 17">
            <a:extLst>
              <a:ext uri="{FF2B5EF4-FFF2-40B4-BE49-F238E27FC236}">
                <a16:creationId xmlns:a16="http://schemas.microsoft.com/office/drawing/2014/main" id="{539980D6-88E2-4DC9-9F18-A02DF631BF82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429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1605829-F9CB-4EE8-A184-A94DDEBD84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691" y="1544390"/>
            <a:ext cx="3241495" cy="1924234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57771" y="1041755"/>
            <a:ext cx="11022013" cy="5051425"/>
          </a:xfrm>
        </p:spPr>
        <p:txBody>
          <a:bodyPr/>
          <a:lstStyle/>
          <a:p>
            <a:r>
              <a:rPr lang="en-US" altLang="en-US" dirty="0"/>
              <a:t>Mi a </a:t>
            </a:r>
            <a:r>
              <a:rPr lang="en-US" altLang="en-US" dirty="0" err="1"/>
              <a:t>lámpa</a:t>
            </a:r>
            <a:r>
              <a:rPr lang="en-US" altLang="en-US" dirty="0"/>
              <a:t> </a:t>
            </a:r>
            <a:r>
              <a:rPr lang="en-US" altLang="en-US" dirty="0" err="1"/>
              <a:t>alapfunkciója</a:t>
            </a:r>
            <a:r>
              <a:rPr lang="hu-HU" altLang="en-US" dirty="0"/>
              <a:t>?</a:t>
            </a:r>
          </a:p>
          <a:p>
            <a:pPr lvl="1"/>
            <a:r>
              <a:rPr lang="hu-HU" altLang="en-US" dirty="0"/>
              <a:t>Váltási ciklus</a:t>
            </a:r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E016F-2BBF-4CBF-9A30-A42DB9D4A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2517464-E224-402F-BF73-9286641832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6384" name="TextBox 16383">
            <a:extLst>
              <a:ext uri="{FF2B5EF4-FFF2-40B4-BE49-F238E27FC236}">
                <a16:creationId xmlns:a16="http://schemas.microsoft.com/office/drawing/2014/main" id="{E7204574-485D-44C1-95AA-DB6F3B3B12F7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6385" name="TextBox 16384">
            <a:extLst>
              <a:ext uri="{FF2B5EF4-FFF2-40B4-BE49-F238E27FC236}">
                <a16:creationId xmlns:a16="http://schemas.microsoft.com/office/drawing/2014/main" id="{A3CEDB9D-7CAD-4C21-9CE4-196F2BEB6C90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3" name="Lekerekített téglalapbuborék 21">
            <a:extLst>
              <a:ext uri="{FF2B5EF4-FFF2-40B4-BE49-F238E27FC236}">
                <a16:creationId xmlns:a16="http://schemas.microsoft.com/office/drawing/2014/main" id="{E869CFEE-AF86-49BD-B45E-C834A827CF5F}"/>
              </a:ext>
            </a:extLst>
          </p:cNvPr>
          <p:cNvSpPr/>
          <p:nvPr/>
        </p:nvSpPr>
        <p:spPr>
          <a:xfrm>
            <a:off x="1190816" y="2389911"/>
            <a:ext cx="1914622" cy="514259"/>
          </a:xfrm>
          <a:prstGeom prst="wedgeRoundRectCallout">
            <a:avLst>
              <a:gd name="adj1" fmla="val -45453"/>
              <a:gd name="adj2" fmla="val 1206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Piros  Sárga</a:t>
            </a:r>
            <a:endParaRPr lang="en-US" sz="2000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2306EDB-2F3E-45C9-9F29-CF9ACF8FD575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33CD415-B21D-4E36-99D1-B495C44A29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DD0CC0B-07F5-496F-A04B-5E2E39FF7C08}"/>
              </a:ext>
            </a:extLst>
          </p:cNvPr>
          <p:cNvSpPr/>
          <p:nvPr/>
        </p:nvSpPr>
        <p:spPr>
          <a:xfrm>
            <a:off x="9698831" y="2512757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hought Bubble: Cloud 25">
            <a:extLst>
              <a:ext uri="{FF2B5EF4-FFF2-40B4-BE49-F238E27FC236}">
                <a16:creationId xmlns:a16="http://schemas.microsoft.com/office/drawing/2014/main" id="{BFE9964F-A42E-4A39-BF22-FF39B445704F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16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EE903261-C4DB-4BCC-8905-C3563570E3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26167"/>
            <a:ext cx="2087884" cy="2377445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57771" y="1041755"/>
            <a:ext cx="11022013" cy="5051425"/>
          </a:xfrm>
        </p:spPr>
        <p:txBody>
          <a:bodyPr/>
          <a:lstStyle/>
          <a:p>
            <a:r>
              <a:rPr lang="en-US" altLang="en-US" dirty="0"/>
              <a:t>Mi a </a:t>
            </a:r>
            <a:r>
              <a:rPr lang="en-US" altLang="en-US" dirty="0" err="1"/>
              <a:t>lámpa</a:t>
            </a:r>
            <a:r>
              <a:rPr lang="en-US" altLang="en-US" dirty="0"/>
              <a:t> </a:t>
            </a:r>
            <a:r>
              <a:rPr lang="en-US" altLang="en-US" dirty="0" err="1"/>
              <a:t>alapfunkciója</a:t>
            </a:r>
            <a:r>
              <a:rPr lang="hu-HU" altLang="en-US" dirty="0"/>
              <a:t>?</a:t>
            </a:r>
          </a:p>
          <a:p>
            <a:pPr lvl="1"/>
            <a:r>
              <a:rPr lang="hu-HU" altLang="en-US" dirty="0"/>
              <a:t>Váltási ciklus</a:t>
            </a:r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E016F-2BBF-4CBF-9A30-A42DB9D4A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2517464-E224-402F-BF73-9286641832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6384" name="TextBox 16383">
            <a:extLst>
              <a:ext uri="{FF2B5EF4-FFF2-40B4-BE49-F238E27FC236}">
                <a16:creationId xmlns:a16="http://schemas.microsoft.com/office/drawing/2014/main" id="{E7204574-485D-44C1-95AA-DB6F3B3B12F7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6385" name="TextBox 16384">
            <a:extLst>
              <a:ext uri="{FF2B5EF4-FFF2-40B4-BE49-F238E27FC236}">
                <a16:creationId xmlns:a16="http://schemas.microsoft.com/office/drawing/2014/main" id="{A3CEDB9D-7CAD-4C21-9CE4-196F2BEB6C90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F58D52-94FC-4688-98D8-E8B1146571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D5A50E5-D8F2-481F-9949-17BC59B6C1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9462"/>
            <a:ext cx="2087884" cy="2377445"/>
          </a:xfrm>
          <a:prstGeom prst="rect">
            <a:avLst/>
          </a:prstGeom>
        </p:spPr>
      </p:pic>
      <p:sp>
        <p:nvSpPr>
          <p:cNvPr id="8" name="Lekerekített téglalapbuborék 21">
            <a:extLst>
              <a:ext uri="{FF2B5EF4-FFF2-40B4-BE49-F238E27FC236}">
                <a16:creationId xmlns:a16="http://schemas.microsoft.com/office/drawing/2014/main" id="{9694691E-F95E-45E3-BBD7-0B03CC95C781}"/>
              </a:ext>
            </a:extLst>
          </p:cNvPr>
          <p:cNvSpPr/>
          <p:nvPr/>
        </p:nvSpPr>
        <p:spPr>
          <a:xfrm>
            <a:off x="1190816" y="2389911"/>
            <a:ext cx="2765548" cy="514259"/>
          </a:xfrm>
          <a:prstGeom prst="wedgeRoundRectCallout">
            <a:avLst>
              <a:gd name="adj1" fmla="val -45453"/>
              <a:gd name="adj2" fmla="val 1206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Piros  Sárga  Zöld</a:t>
            </a:r>
            <a:endParaRPr lang="en-US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DAF2F5C-DC0F-4D6A-997D-132AD00380B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691" y="1544390"/>
            <a:ext cx="3241495" cy="1924234"/>
          </a:xfrm>
          <a:prstGeom prst="rect">
            <a:avLst/>
          </a:prstGeom>
        </p:spPr>
      </p:pic>
      <p:sp>
        <p:nvSpPr>
          <p:cNvPr id="19" name="Thought Bubble: Cloud 18">
            <a:extLst>
              <a:ext uri="{FF2B5EF4-FFF2-40B4-BE49-F238E27FC236}">
                <a16:creationId xmlns:a16="http://schemas.microsoft.com/office/drawing/2014/main" id="{446F5C06-6BD9-453A-AB61-938718900E71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D78FC65-A605-4ABA-84C1-D638A0409B04}"/>
              </a:ext>
            </a:extLst>
          </p:cNvPr>
          <p:cNvSpPr/>
          <p:nvPr/>
        </p:nvSpPr>
        <p:spPr>
          <a:xfrm>
            <a:off x="9707716" y="2453580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111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57771" y="1041755"/>
            <a:ext cx="11022013" cy="5051425"/>
          </a:xfrm>
        </p:spPr>
        <p:txBody>
          <a:bodyPr/>
          <a:lstStyle/>
          <a:p>
            <a:r>
              <a:rPr lang="en-US" altLang="en-US" dirty="0"/>
              <a:t>Mi a </a:t>
            </a:r>
            <a:r>
              <a:rPr lang="en-US" altLang="en-US" dirty="0" err="1"/>
              <a:t>lámpa</a:t>
            </a:r>
            <a:r>
              <a:rPr lang="en-US" altLang="en-US" dirty="0"/>
              <a:t> </a:t>
            </a:r>
            <a:r>
              <a:rPr lang="en-US" altLang="en-US" dirty="0" err="1"/>
              <a:t>alapfunkciója</a:t>
            </a:r>
            <a:r>
              <a:rPr lang="hu-HU" altLang="en-US" dirty="0"/>
              <a:t>?</a:t>
            </a:r>
          </a:p>
          <a:p>
            <a:pPr lvl="1"/>
            <a:r>
              <a:rPr lang="hu-HU" altLang="en-US" dirty="0"/>
              <a:t>Váltási ciklus</a:t>
            </a:r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E016F-2BBF-4CBF-9A30-A42DB9D4A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2517464-E224-402F-BF73-9286641832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6384" name="TextBox 16383">
            <a:extLst>
              <a:ext uri="{FF2B5EF4-FFF2-40B4-BE49-F238E27FC236}">
                <a16:creationId xmlns:a16="http://schemas.microsoft.com/office/drawing/2014/main" id="{E7204574-485D-44C1-95AA-DB6F3B3B12F7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6385" name="TextBox 16384">
            <a:extLst>
              <a:ext uri="{FF2B5EF4-FFF2-40B4-BE49-F238E27FC236}">
                <a16:creationId xmlns:a16="http://schemas.microsoft.com/office/drawing/2014/main" id="{A3CEDB9D-7CAD-4C21-9CE4-196F2BEB6C90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9BBC52B1-8F3B-4901-9819-63A3138DAACE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B70CC25-81BB-48A8-9E52-BEDA195CBD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26167"/>
            <a:ext cx="2087884" cy="23774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4298BBC-84C7-4E11-A1D5-868290B04A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6714CA-C502-4931-B275-D60EB7058C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9462"/>
            <a:ext cx="2087884" cy="237744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2815AFD-AD96-4B30-9048-FA30BAECB6E3}"/>
              </a:ext>
            </a:extLst>
          </p:cNvPr>
          <p:cNvSpPr/>
          <p:nvPr/>
        </p:nvSpPr>
        <p:spPr>
          <a:xfrm>
            <a:off x="9707716" y="2453580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8999EDA-7518-42CA-9380-3A93341803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691" y="1544390"/>
            <a:ext cx="3241495" cy="1924234"/>
          </a:xfrm>
          <a:prstGeom prst="rect">
            <a:avLst/>
          </a:prstGeom>
        </p:spPr>
      </p:pic>
      <p:sp>
        <p:nvSpPr>
          <p:cNvPr id="20" name="Thought Bubble: Cloud 19">
            <a:extLst>
              <a:ext uri="{FF2B5EF4-FFF2-40B4-BE49-F238E27FC236}">
                <a16:creationId xmlns:a16="http://schemas.microsoft.com/office/drawing/2014/main" id="{67A0AB6A-8491-4DB3-93FA-12A50E7C073B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Lekerekített téglalapbuborék 21">
            <a:extLst>
              <a:ext uri="{FF2B5EF4-FFF2-40B4-BE49-F238E27FC236}">
                <a16:creationId xmlns:a16="http://schemas.microsoft.com/office/drawing/2014/main" id="{E92C4C3A-82F5-406C-9D40-749EC2FA0783}"/>
              </a:ext>
            </a:extLst>
          </p:cNvPr>
          <p:cNvSpPr/>
          <p:nvPr/>
        </p:nvSpPr>
        <p:spPr>
          <a:xfrm>
            <a:off x="1190816" y="2389911"/>
            <a:ext cx="2765548" cy="514259"/>
          </a:xfrm>
          <a:prstGeom prst="wedgeRoundRectCallout">
            <a:avLst>
              <a:gd name="adj1" fmla="val -45453"/>
              <a:gd name="adj2" fmla="val 1206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Piros  Sárga  Zöld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88808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3254585-56C0-4BD0-ADF1-3655872C66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110" y="1581892"/>
            <a:ext cx="3073071" cy="1898255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57771" y="1041755"/>
            <a:ext cx="11022013" cy="5051425"/>
          </a:xfrm>
        </p:spPr>
        <p:txBody>
          <a:bodyPr/>
          <a:lstStyle/>
          <a:p>
            <a:r>
              <a:rPr lang="en-US" altLang="en-US" dirty="0"/>
              <a:t>Mi a </a:t>
            </a:r>
            <a:r>
              <a:rPr lang="en-US" altLang="en-US" dirty="0" err="1"/>
              <a:t>lámpa</a:t>
            </a:r>
            <a:r>
              <a:rPr lang="en-US" altLang="en-US" dirty="0"/>
              <a:t> </a:t>
            </a:r>
            <a:r>
              <a:rPr lang="en-US" altLang="en-US" dirty="0" err="1"/>
              <a:t>alapfunkciója</a:t>
            </a:r>
            <a:r>
              <a:rPr lang="hu-HU" altLang="en-US" dirty="0"/>
              <a:t>?</a:t>
            </a:r>
          </a:p>
          <a:p>
            <a:pPr lvl="1"/>
            <a:r>
              <a:rPr lang="hu-HU" altLang="en-US" dirty="0"/>
              <a:t>Váltási ciklus</a:t>
            </a:r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E016F-2BBF-4CBF-9A30-A42DB9D4A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2517464-E224-402F-BF73-9286641832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6384" name="TextBox 16383">
            <a:extLst>
              <a:ext uri="{FF2B5EF4-FFF2-40B4-BE49-F238E27FC236}">
                <a16:creationId xmlns:a16="http://schemas.microsoft.com/office/drawing/2014/main" id="{E7204574-485D-44C1-95AA-DB6F3B3B12F7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6385" name="TextBox 16384">
            <a:extLst>
              <a:ext uri="{FF2B5EF4-FFF2-40B4-BE49-F238E27FC236}">
                <a16:creationId xmlns:a16="http://schemas.microsoft.com/office/drawing/2014/main" id="{A3CEDB9D-7CAD-4C21-9CE4-196F2BEB6C90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9BBC52B1-8F3B-4901-9819-63A3138DAACE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B70CC25-81BB-48A8-9E52-BEDA195CBD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26167"/>
            <a:ext cx="2087884" cy="23774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4298BBC-84C7-4E11-A1D5-868290B04A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6714CA-C502-4931-B275-D60EB7058C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9462"/>
            <a:ext cx="2087884" cy="237744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2815AFD-AD96-4B30-9048-FA30BAECB6E3}"/>
              </a:ext>
            </a:extLst>
          </p:cNvPr>
          <p:cNvSpPr/>
          <p:nvPr/>
        </p:nvSpPr>
        <p:spPr>
          <a:xfrm>
            <a:off x="9707716" y="2453580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hought Bubble: Cloud 19">
            <a:extLst>
              <a:ext uri="{FF2B5EF4-FFF2-40B4-BE49-F238E27FC236}">
                <a16:creationId xmlns:a16="http://schemas.microsoft.com/office/drawing/2014/main" id="{67A0AB6A-8491-4DB3-93FA-12A50E7C073B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Lekerekített téglalapbuborék 21">
            <a:extLst>
              <a:ext uri="{FF2B5EF4-FFF2-40B4-BE49-F238E27FC236}">
                <a16:creationId xmlns:a16="http://schemas.microsoft.com/office/drawing/2014/main" id="{E92C4C3A-82F5-406C-9D40-749EC2FA0783}"/>
              </a:ext>
            </a:extLst>
          </p:cNvPr>
          <p:cNvSpPr/>
          <p:nvPr/>
        </p:nvSpPr>
        <p:spPr>
          <a:xfrm>
            <a:off x="1190816" y="2389911"/>
            <a:ext cx="2765548" cy="514259"/>
          </a:xfrm>
          <a:prstGeom prst="wedgeRoundRectCallout">
            <a:avLst>
              <a:gd name="adj1" fmla="val -45453"/>
              <a:gd name="adj2" fmla="val 1206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Piros  Sárga  Zöld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89044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8" name="Picture 16387">
            <a:extLst>
              <a:ext uri="{FF2B5EF4-FFF2-40B4-BE49-F238E27FC236}">
                <a16:creationId xmlns:a16="http://schemas.microsoft.com/office/drawing/2014/main" id="{4CD973EF-1B58-4F3D-8384-10F2F2DB6B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110" y="1581892"/>
            <a:ext cx="3073071" cy="1898255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201738"/>
            <a:ext cx="11022013" cy="5051425"/>
          </a:xfrm>
        </p:spPr>
        <p:txBody>
          <a:bodyPr/>
          <a:lstStyle/>
          <a:p>
            <a:r>
              <a:rPr lang="en-US" altLang="en-US" dirty="0" err="1"/>
              <a:t>Logikai</a:t>
            </a:r>
            <a:r>
              <a:rPr lang="en-US" altLang="en-US" dirty="0"/>
              <a:t> </a:t>
            </a:r>
            <a:r>
              <a:rPr lang="en-US" altLang="en-US" dirty="0" err="1"/>
              <a:t>követelmények</a:t>
            </a:r>
            <a:endParaRPr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27AB4D-235E-4585-94F0-759E9FBB48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E4F0487-E408-4CD1-800E-6E4086726008}"/>
              </a:ext>
            </a:extLst>
          </p:cNvPr>
          <p:cNvSpPr/>
          <p:nvPr/>
        </p:nvSpPr>
        <p:spPr>
          <a:xfrm>
            <a:off x="9698831" y="2512757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93A37FF-011A-4938-965D-C806C82E5A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88" y="2538727"/>
            <a:ext cx="2087884" cy="237744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AA57365-8E11-4ED9-8701-30D3FB284154}"/>
              </a:ext>
            </a:extLst>
          </p:cNvPr>
          <p:cNvSpPr/>
          <p:nvPr/>
        </p:nvSpPr>
        <p:spPr>
          <a:xfrm>
            <a:off x="9725125" y="2610388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21" name="Lekerekített téglalapbuborék 21">
            <a:extLst>
              <a:ext uri="{FF2B5EF4-FFF2-40B4-BE49-F238E27FC236}">
                <a16:creationId xmlns:a16="http://schemas.microsoft.com/office/drawing/2014/main" id="{D9B6E50A-064D-43B4-8AB0-0181A66CEC1D}"/>
              </a:ext>
            </a:extLst>
          </p:cNvPr>
          <p:cNvSpPr/>
          <p:nvPr/>
        </p:nvSpPr>
        <p:spPr>
          <a:xfrm>
            <a:off x="885385" y="1850958"/>
            <a:ext cx="3263637" cy="1175753"/>
          </a:xfrm>
          <a:prstGeom prst="wedgeRoundRectCallout">
            <a:avLst>
              <a:gd name="adj1" fmla="val -38095"/>
              <a:gd name="adj2" fmla="val 7350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Ha rendőrautó érkezik a kereszteződésbe, a lámpa sárgán villog.</a:t>
            </a:r>
            <a:endParaRPr lang="en-US" sz="2000" dirty="0"/>
          </a:p>
        </p:txBody>
      </p:sp>
      <p:sp>
        <p:nvSpPr>
          <p:cNvPr id="23" name="Thought Bubble: Cloud 22">
            <a:extLst>
              <a:ext uri="{FF2B5EF4-FFF2-40B4-BE49-F238E27FC236}">
                <a16:creationId xmlns:a16="http://schemas.microsoft.com/office/drawing/2014/main" id="{03A3F49B-4C03-47CE-8AD2-368483B71267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74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00C59B0-6770-4986-8627-E8042ADAC8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110" y="1581892"/>
            <a:ext cx="3073071" cy="1898255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201738"/>
            <a:ext cx="11022013" cy="5051425"/>
          </a:xfrm>
        </p:spPr>
        <p:txBody>
          <a:bodyPr/>
          <a:lstStyle/>
          <a:p>
            <a:r>
              <a:rPr lang="en-US" altLang="en-US" dirty="0" err="1"/>
              <a:t>Logikai</a:t>
            </a:r>
            <a:r>
              <a:rPr lang="en-US" altLang="en-US" dirty="0"/>
              <a:t> </a:t>
            </a:r>
            <a:r>
              <a:rPr lang="en-US" altLang="en-US" dirty="0" err="1"/>
              <a:t>követelmények</a:t>
            </a:r>
            <a:endParaRPr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27AB4D-235E-4585-94F0-759E9FBB48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E4F0487-E408-4CD1-800E-6E4086726008}"/>
              </a:ext>
            </a:extLst>
          </p:cNvPr>
          <p:cNvSpPr/>
          <p:nvPr/>
        </p:nvSpPr>
        <p:spPr>
          <a:xfrm>
            <a:off x="9698831" y="2512757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93A37FF-011A-4938-965D-C806C82E5A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88" y="2538727"/>
            <a:ext cx="2087884" cy="237744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AA57365-8E11-4ED9-8701-30D3FB284154}"/>
              </a:ext>
            </a:extLst>
          </p:cNvPr>
          <p:cNvSpPr/>
          <p:nvPr/>
        </p:nvSpPr>
        <p:spPr>
          <a:xfrm>
            <a:off x="9725125" y="2610388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C2F6A4D-071B-4686-A066-A3F19A20EA6E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60E71B19-3988-49F9-8ADE-47CB63BC0381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Lekerekített téglalapbuborék 21">
            <a:extLst>
              <a:ext uri="{FF2B5EF4-FFF2-40B4-BE49-F238E27FC236}">
                <a16:creationId xmlns:a16="http://schemas.microsoft.com/office/drawing/2014/main" id="{81227026-40C7-4A9C-949B-84C40F737DE3}"/>
              </a:ext>
            </a:extLst>
          </p:cNvPr>
          <p:cNvSpPr/>
          <p:nvPr/>
        </p:nvSpPr>
        <p:spPr>
          <a:xfrm>
            <a:off x="885385" y="1850958"/>
            <a:ext cx="3263637" cy="1175753"/>
          </a:xfrm>
          <a:prstGeom prst="wedgeRoundRectCallout">
            <a:avLst>
              <a:gd name="adj1" fmla="val -38095"/>
              <a:gd name="adj2" fmla="val 7350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Ha rendőrautó érkezik a kereszteződésbe, a lámpa sárgán villog.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75087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A49BEB73-E6D8-4D92-A6A6-424EAE8D76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028" y="1570192"/>
            <a:ext cx="4514404" cy="1937070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201738"/>
            <a:ext cx="11022013" cy="5051425"/>
          </a:xfrm>
        </p:spPr>
        <p:txBody>
          <a:bodyPr/>
          <a:lstStyle/>
          <a:p>
            <a:r>
              <a:rPr lang="en-US" altLang="en-US" dirty="0" err="1"/>
              <a:t>Logikai</a:t>
            </a:r>
            <a:r>
              <a:rPr lang="en-US" altLang="en-US" dirty="0"/>
              <a:t> </a:t>
            </a:r>
            <a:r>
              <a:rPr lang="en-US" altLang="en-US" dirty="0" err="1"/>
              <a:t>követelmények</a:t>
            </a:r>
            <a:endParaRPr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27AB4D-235E-4585-94F0-759E9FBB48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E4F0487-E408-4CD1-800E-6E4086726008}"/>
              </a:ext>
            </a:extLst>
          </p:cNvPr>
          <p:cNvSpPr/>
          <p:nvPr/>
        </p:nvSpPr>
        <p:spPr>
          <a:xfrm>
            <a:off x="9698831" y="2512757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93A37FF-011A-4938-965D-C806C82E5A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88" y="2538727"/>
            <a:ext cx="2087884" cy="237744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AA57365-8E11-4ED9-8701-30D3FB284154}"/>
              </a:ext>
            </a:extLst>
          </p:cNvPr>
          <p:cNvSpPr/>
          <p:nvPr/>
        </p:nvSpPr>
        <p:spPr>
          <a:xfrm>
            <a:off x="9725125" y="2610388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C2F6A4D-071B-4686-A066-A3F19A20EA6E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60E71B19-3988-49F9-8ADE-47CB63BC0381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Lekerekített téglalapbuborék 21">
            <a:extLst>
              <a:ext uri="{FF2B5EF4-FFF2-40B4-BE49-F238E27FC236}">
                <a16:creationId xmlns:a16="http://schemas.microsoft.com/office/drawing/2014/main" id="{81227026-40C7-4A9C-949B-84C40F737DE3}"/>
              </a:ext>
            </a:extLst>
          </p:cNvPr>
          <p:cNvSpPr/>
          <p:nvPr/>
        </p:nvSpPr>
        <p:spPr>
          <a:xfrm>
            <a:off x="885385" y="1850958"/>
            <a:ext cx="3263637" cy="1175753"/>
          </a:xfrm>
          <a:prstGeom prst="wedgeRoundRectCallout">
            <a:avLst>
              <a:gd name="adj1" fmla="val -38095"/>
              <a:gd name="adj2" fmla="val 7350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Ha rendőrautó érkezik a kereszteződésbe, a lámpa sárgán villog.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57092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A9B03048-4C33-4DF5-9814-DE7AFA2C4EB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hu-HU" dirty="0"/>
              <a:t>Szoftverfejlesztés támogatása</a:t>
            </a:r>
          </a:p>
          <a:p>
            <a:pPr lvl="1"/>
            <a:r>
              <a:rPr lang="hu-HU" dirty="0"/>
              <a:t>Új komponensek </a:t>
            </a:r>
            <a:r>
              <a:rPr lang="en-US" dirty="0" err="1"/>
              <a:t>tervezése</a:t>
            </a:r>
            <a:endParaRPr lang="hu-HU" dirty="0"/>
          </a:p>
          <a:p>
            <a:r>
              <a:rPr lang="hu-HU" altLang="en-US" dirty="0"/>
              <a:t>Modellalapú technikák</a:t>
            </a:r>
          </a:p>
          <a:p>
            <a:pPr lvl="2">
              <a:buFont typeface="Open Sans" charset="0"/>
              <a:buChar char="–"/>
            </a:pPr>
            <a:r>
              <a:rPr lang="hu-HU" altLang="en-US" dirty="0"/>
              <a:t>Magas szintű leírás</a:t>
            </a:r>
          </a:p>
          <a:p>
            <a:pPr lvl="2">
              <a:buFont typeface="Open Sans" charset="0"/>
              <a:buChar char="–"/>
            </a:pPr>
            <a:r>
              <a:rPr lang="hu-HU" altLang="en-US" dirty="0"/>
              <a:t>Érthetőség</a:t>
            </a:r>
          </a:p>
          <a:p>
            <a:pPr lvl="2">
              <a:buFont typeface="Open Sans" charset="0"/>
              <a:buChar char="–"/>
            </a:pPr>
            <a:r>
              <a:rPr lang="hu-HU" altLang="en-US" dirty="0"/>
              <a:t>Modellek ellenőrizhetőek</a:t>
            </a:r>
            <a:endParaRPr lang="hu-HU" dirty="0"/>
          </a:p>
          <a:p>
            <a:r>
              <a:rPr lang="hu-HU" dirty="0"/>
              <a:t>Magas fokú automatizálás</a:t>
            </a: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ECA1E624-E274-4887-90F6-C18C230DF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Célunk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24BF5993-C45F-4F85-A818-0B32EE402C4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 dirty="0"/>
              <a:t>TDK 2020: Intelligens rendszerek szekció</a:t>
            </a: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592CA85B-7AA2-48F5-8839-116CF3A798D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703A735-12B5-441C-AB02-1162A470BDD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94E5C16-F0D4-4A66-8C71-642B6339B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946" y="2576361"/>
            <a:ext cx="4676763" cy="3079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7801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1BB222C-7CBC-4691-AE6B-717FE71965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028" y="1570192"/>
            <a:ext cx="4514404" cy="1937070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Szintézis megkezdése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C2F6A4D-071B-4686-A066-A3F19A20EA6E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60E71B19-3988-49F9-8ADE-47CB63BC0381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Lekerekített téglalapbuborék 21">
            <a:extLst>
              <a:ext uri="{FF2B5EF4-FFF2-40B4-BE49-F238E27FC236}">
                <a16:creationId xmlns:a16="http://schemas.microsoft.com/office/drawing/2014/main" id="{81227026-40C7-4A9C-949B-84C40F737DE3}"/>
              </a:ext>
            </a:extLst>
          </p:cNvPr>
          <p:cNvSpPr/>
          <p:nvPr/>
        </p:nvSpPr>
        <p:spPr>
          <a:xfrm>
            <a:off x="885385" y="1850958"/>
            <a:ext cx="3263637" cy="1175753"/>
          </a:xfrm>
          <a:prstGeom prst="wedgeRoundRectCallout">
            <a:avLst>
              <a:gd name="adj1" fmla="val -38095"/>
              <a:gd name="adj2" fmla="val 7350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Milyen egyéb információra van szükség a modell szintetizálásához?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7888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1284271-AD65-4C49-B197-4E7DBFAA52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028" y="1570192"/>
            <a:ext cx="4514404" cy="1937070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Interaktív tanulás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C2F6A4D-071B-4686-A066-A3F19A20EA6E}"/>
              </a:ext>
            </a:extLst>
          </p:cNvPr>
          <p:cNvSpPr/>
          <p:nvPr/>
        </p:nvSpPr>
        <p:spPr>
          <a:xfrm rot="10800000"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57E70D-3C4B-46A2-B6AD-2818F6A8FB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88" y="2538727"/>
            <a:ext cx="2087884" cy="23774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58CE8E7-D0B5-4638-BE8C-DFB11DF5F930}"/>
              </a:ext>
            </a:extLst>
          </p:cNvPr>
          <p:cNvSpPr/>
          <p:nvPr/>
        </p:nvSpPr>
        <p:spPr>
          <a:xfrm>
            <a:off x="9725125" y="2610388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kerekített téglalapbuborék 21">
            <a:extLst>
              <a:ext uri="{FF2B5EF4-FFF2-40B4-BE49-F238E27FC236}">
                <a16:creationId xmlns:a16="http://schemas.microsoft.com/office/drawing/2014/main" id="{81227026-40C7-4A9C-949B-84C40F737DE3}"/>
              </a:ext>
            </a:extLst>
          </p:cNvPr>
          <p:cNvSpPr/>
          <p:nvPr/>
        </p:nvSpPr>
        <p:spPr>
          <a:xfrm>
            <a:off x="574675" y="2185062"/>
            <a:ext cx="3574347" cy="976238"/>
          </a:xfrm>
          <a:prstGeom prst="wedgeRoundRectCallout">
            <a:avLst>
              <a:gd name="adj1" fmla="val 86429"/>
              <a:gd name="adj2" fmla="val 13812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hu-HU" sz="2000" dirty="0"/>
              <a:t>Mi történik, amikor a rendőr elhagyja a kereszteződést?</a:t>
            </a:r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60E71B19-3988-49F9-8ADE-47CB63BC0381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40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1284271-AD65-4C49-B197-4E7DBFAA52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028" y="1570192"/>
            <a:ext cx="4514404" cy="1937070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Interaktív tanulás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C2F6A4D-071B-4686-A066-A3F19A20EA6E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57E70D-3C4B-46A2-B6AD-2818F6A8FB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88" y="2538727"/>
            <a:ext cx="2087884" cy="23774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58CE8E7-D0B5-4638-BE8C-DFB11DF5F930}"/>
              </a:ext>
            </a:extLst>
          </p:cNvPr>
          <p:cNvSpPr/>
          <p:nvPr/>
        </p:nvSpPr>
        <p:spPr>
          <a:xfrm>
            <a:off x="9725125" y="2610388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kerekített téglalapbuborék 21">
            <a:extLst>
              <a:ext uri="{FF2B5EF4-FFF2-40B4-BE49-F238E27FC236}">
                <a16:creationId xmlns:a16="http://schemas.microsoft.com/office/drawing/2014/main" id="{81227026-40C7-4A9C-949B-84C40F737DE3}"/>
              </a:ext>
            </a:extLst>
          </p:cNvPr>
          <p:cNvSpPr/>
          <p:nvPr/>
        </p:nvSpPr>
        <p:spPr>
          <a:xfrm>
            <a:off x="574675" y="2538726"/>
            <a:ext cx="3574347" cy="622573"/>
          </a:xfrm>
          <a:prstGeom prst="wedgeRoundRectCallout">
            <a:avLst>
              <a:gd name="adj1" fmla="val -29337"/>
              <a:gd name="adj2" fmla="val 7189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hu-HU" sz="2000" dirty="0"/>
              <a:t>Piros, majd folytatja a ciklust.</a:t>
            </a:r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60E71B19-3988-49F9-8ADE-47CB63BC0381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443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EF5940-764D-4C51-BD06-7B1E9AAEF0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530" y="1487306"/>
            <a:ext cx="4354970" cy="1989049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Interaktív tanulás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C2F6A4D-071B-4686-A066-A3F19A20EA6E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57E70D-3C4B-46A2-B6AD-2818F6A8FB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88" y="2538727"/>
            <a:ext cx="2087884" cy="23774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58CE8E7-D0B5-4638-BE8C-DFB11DF5F930}"/>
              </a:ext>
            </a:extLst>
          </p:cNvPr>
          <p:cNvSpPr/>
          <p:nvPr/>
        </p:nvSpPr>
        <p:spPr>
          <a:xfrm>
            <a:off x="9725125" y="2610388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kerekített téglalapbuborék 21">
            <a:extLst>
              <a:ext uri="{FF2B5EF4-FFF2-40B4-BE49-F238E27FC236}">
                <a16:creationId xmlns:a16="http://schemas.microsoft.com/office/drawing/2014/main" id="{81227026-40C7-4A9C-949B-84C40F737DE3}"/>
              </a:ext>
            </a:extLst>
          </p:cNvPr>
          <p:cNvSpPr/>
          <p:nvPr/>
        </p:nvSpPr>
        <p:spPr>
          <a:xfrm>
            <a:off x="574675" y="2538726"/>
            <a:ext cx="3574347" cy="622573"/>
          </a:xfrm>
          <a:prstGeom prst="wedgeRoundRectCallout">
            <a:avLst>
              <a:gd name="adj1" fmla="val -29337"/>
              <a:gd name="adj2" fmla="val 7189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hu-HU" sz="2000" dirty="0"/>
              <a:t>Piros, majd folytatja a ciklust.</a:t>
            </a:r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60E71B19-3988-49F9-8ADE-47CB63BC0381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548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F438D0A-BA4D-4787-8ECF-4B6C439B6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530" y="1487306"/>
            <a:ext cx="4354970" cy="1989049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Interaktív tanulás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C2F6A4D-071B-4686-A066-A3F19A20EA6E}"/>
              </a:ext>
            </a:extLst>
          </p:cNvPr>
          <p:cNvSpPr/>
          <p:nvPr/>
        </p:nvSpPr>
        <p:spPr>
          <a:xfrm rot="10800000"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57E70D-3C4B-46A2-B6AD-2818F6A8FB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88" y="2538727"/>
            <a:ext cx="2087884" cy="23774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58CE8E7-D0B5-4638-BE8C-DFB11DF5F930}"/>
              </a:ext>
            </a:extLst>
          </p:cNvPr>
          <p:cNvSpPr/>
          <p:nvPr/>
        </p:nvSpPr>
        <p:spPr>
          <a:xfrm>
            <a:off x="9725125" y="2610388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kerekített téglalapbuborék 21">
            <a:extLst>
              <a:ext uri="{FF2B5EF4-FFF2-40B4-BE49-F238E27FC236}">
                <a16:creationId xmlns:a16="http://schemas.microsoft.com/office/drawing/2014/main" id="{81227026-40C7-4A9C-949B-84C40F737DE3}"/>
              </a:ext>
            </a:extLst>
          </p:cNvPr>
          <p:cNvSpPr/>
          <p:nvPr/>
        </p:nvSpPr>
        <p:spPr>
          <a:xfrm>
            <a:off x="885385" y="1911929"/>
            <a:ext cx="3263637" cy="1114782"/>
          </a:xfrm>
          <a:prstGeom prst="wedgeRoundRectCallout">
            <a:avLst>
              <a:gd name="adj1" fmla="val 86429"/>
              <a:gd name="adj2" fmla="val 13812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hu-HU" sz="2000" dirty="0"/>
              <a:t>Válthat a lámpa, miközben rendőr van a kereszteződésben?</a:t>
            </a:r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60E71B19-3988-49F9-8ADE-47CB63BC0381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8034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287C5E4-C5E6-4F82-B9A0-6CFEBB2B9F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530" y="1487306"/>
            <a:ext cx="4354970" cy="1989049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Interaktív tanulás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C2F6A4D-071B-4686-A066-A3F19A20EA6E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57E70D-3C4B-46A2-B6AD-2818F6A8FB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88" y="2538727"/>
            <a:ext cx="2087884" cy="23774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58CE8E7-D0B5-4638-BE8C-DFB11DF5F930}"/>
              </a:ext>
            </a:extLst>
          </p:cNvPr>
          <p:cNvSpPr/>
          <p:nvPr/>
        </p:nvSpPr>
        <p:spPr>
          <a:xfrm>
            <a:off x="9725125" y="2610388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kerekített téglalapbuborék 21">
            <a:extLst>
              <a:ext uri="{FF2B5EF4-FFF2-40B4-BE49-F238E27FC236}">
                <a16:creationId xmlns:a16="http://schemas.microsoft.com/office/drawing/2014/main" id="{81227026-40C7-4A9C-949B-84C40F737DE3}"/>
              </a:ext>
            </a:extLst>
          </p:cNvPr>
          <p:cNvSpPr/>
          <p:nvPr/>
        </p:nvSpPr>
        <p:spPr>
          <a:xfrm>
            <a:off x="212436" y="2304399"/>
            <a:ext cx="3603908" cy="722312"/>
          </a:xfrm>
          <a:prstGeom prst="wedgeRoundRectCallout">
            <a:avLst>
              <a:gd name="adj1" fmla="val -24987"/>
              <a:gd name="adj2" fmla="val 7814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hu-HU" sz="2000" dirty="0"/>
              <a:t>Nem, maradjon sárga villogó.</a:t>
            </a:r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60E71B19-3988-49F9-8ADE-47CB63BC0381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8571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2B0D3D3-CEE0-45B1-A11B-F3674E3BA7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026" y="1523457"/>
            <a:ext cx="4648285" cy="1850922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Interaktív tanulás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C2F6A4D-071B-4686-A066-A3F19A20EA6E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57E70D-3C4B-46A2-B6AD-2818F6A8FB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488" y="2538727"/>
            <a:ext cx="2087884" cy="23774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58CE8E7-D0B5-4638-BE8C-DFB11DF5F930}"/>
              </a:ext>
            </a:extLst>
          </p:cNvPr>
          <p:cNvSpPr/>
          <p:nvPr/>
        </p:nvSpPr>
        <p:spPr>
          <a:xfrm>
            <a:off x="9725125" y="2610388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60E71B19-3988-49F9-8ADE-47CB63BC0381}"/>
              </a:ext>
            </a:extLst>
          </p:cNvPr>
          <p:cNvSpPr/>
          <p:nvPr/>
        </p:nvSpPr>
        <p:spPr>
          <a:xfrm>
            <a:off x="4207643" y="1514428"/>
            <a:ext cx="5126182" cy="2113018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Lekerekített téglalapbuborék 21">
            <a:extLst>
              <a:ext uri="{FF2B5EF4-FFF2-40B4-BE49-F238E27FC236}">
                <a16:creationId xmlns:a16="http://schemas.microsoft.com/office/drawing/2014/main" id="{9335503D-CA0A-4683-A172-29000C33E4A0}"/>
              </a:ext>
            </a:extLst>
          </p:cNvPr>
          <p:cNvSpPr/>
          <p:nvPr/>
        </p:nvSpPr>
        <p:spPr>
          <a:xfrm>
            <a:off x="212436" y="2304399"/>
            <a:ext cx="3603908" cy="722312"/>
          </a:xfrm>
          <a:prstGeom prst="wedgeRoundRectCallout">
            <a:avLst>
              <a:gd name="adj1" fmla="val -24987"/>
              <a:gd name="adj2" fmla="val 7814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hu-HU" sz="2000" dirty="0"/>
              <a:t>Nem, maradjon sárga villogó.</a:t>
            </a:r>
          </a:p>
        </p:txBody>
      </p:sp>
    </p:spTree>
    <p:extLst>
      <p:ext uri="{BB962C8B-B14F-4D97-AF65-F5344CB8AC3E}">
        <p14:creationId xmlns:p14="http://schemas.microsoft.com/office/powerpoint/2010/main" val="22906086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2B0D3D3-CEE0-45B1-A11B-F3674E3BA7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99" y="1493226"/>
            <a:ext cx="4648285" cy="1850922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Interaktív tanulás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C2F6A4D-071B-4686-A066-A3F19A20EA6E}"/>
              </a:ext>
            </a:extLst>
          </p:cNvPr>
          <p:cNvSpPr/>
          <p:nvPr/>
        </p:nvSpPr>
        <p:spPr>
          <a:xfrm rot="10800000"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kerekített téglalapbuborék 21">
            <a:extLst>
              <a:ext uri="{FF2B5EF4-FFF2-40B4-BE49-F238E27FC236}">
                <a16:creationId xmlns:a16="http://schemas.microsoft.com/office/drawing/2014/main" id="{9335503D-CA0A-4683-A172-29000C33E4A0}"/>
              </a:ext>
            </a:extLst>
          </p:cNvPr>
          <p:cNvSpPr/>
          <p:nvPr/>
        </p:nvSpPr>
        <p:spPr>
          <a:xfrm>
            <a:off x="2881746" y="1172681"/>
            <a:ext cx="4730038" cy="2298385"/>
          </a:xfrm>
          <a:prstGeom prst="wedgeRoundRectCallout">
            <a:avLst>
              <a:gd name="adj1" fmla="val -334"/>
              <a:gd name="adj2" fmla="val 64233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r>
              <a:rPr lang="hu-HU" sz="2000" dirty="0">
                <a:solidFill>
                  <a:srgbClr val="253E8E"/>
                </a:solidFill>
              </a:rPr>
              <a:t>Ez a modell megfelel?</a:t>
            </a:r>
          </a:p>
        </p:txBody>
      </p:sp>
    </p:spTree>
    <p:extLst>
      <p:ext uri="{BB962C8B-B14F-4D97-AF65-F5344CB8AC3E}">
        <p14:creationId xmlns:p14="http://schemas.microsoft.com/office/powerpoint/2010/main" val="12299420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2B0D3D3-CEE0-45B1-A11B-F3674E3BA7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089" y="1453713"/>
            <a:ext cx="4648285" cy="1850922"/>
          </a:xfrm>
          <a:prstGeom prst="rect">
            <a:avLst/>
          </a:prstGeom>
        </p:spPr>
      </p:pic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Interaktív tanulás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F11662B-ABCE-49DC-A98E-71B2D3275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BC6F7A-FAF7-4CB2-B091-A404DD6500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18A5EE-6B2A-4408-BBC0-2139A5355F71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D62598-E02A-49CA-95FD-CF55FFAE1612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C2F6A4D-071B-4686-A066-A3F19A20EA6E}"/>
              </a:ext>
            </a:extLst>
          </p:cNvPr>
          <p:cNvSpPr/>
          <p:nvPr/>
        </p:nvSpPr>
        <p:spPr>
          <a:xfrm>
            <a:off x="1801091" y="4253768"/>
            <a:ext cx="3183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kerekített téglalapbuborék 21">
            <a:extLst>
              <a:ext uri="{FF2B5EF4-FFF2-40B4-BE49-F238E27FC236}">
                <a16:creationId xmlns:a16="http://schemas.microsoft.com/office/drawing/2014/main" id="{9335503D-CA0A-4683-A172-29000C33E4A0}"/>
              </a:ext>
            </a:extLst>
          </p:cNvPr>
          <p:cNvSpPr/>
          <p:nvPr/>
        </p:nvSpPr>
        <p:spPr>
          <a:xfrm>
            <a:off x="1801090" y="1158076"/>
            <a:ext cx="4730038" cy="2298385"/>
          </a:xfrm>
          <a:prstGeom prst="wedgeRoundRectCallout">
            <a:avLst>
              <a:gd name="adj1" fmla="val -53448"/>
              <a:gd name="adj2" fmla="val 64233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>
              <a:defRPr/>
            </a:pPr>
            <a:r>
              <a:rPr lang="hu-HU" sz="2000" dirty="0">
                <a:solidFill>
                  <a:srgbClr val="253E8E"/>
                </a:solidFill>
              </a:rPr>
              <a:t>Igen, megfelel!</a:t>
            </a:r>
          </a:p>
        </p:txBody>
      </p:sp>
      <p:sp>
        <p:nvSpPr>
          <p:cNvPr id="2" name="Smiley Face 1">
            <a:extLst>
              <a:ext uri="{FF2B5EF4-FFF2-40B4-BE49-F238E27FC236}">
                <a16:creationId xmlns:a16="http://schemas.microsoft.com/office/drawing/2014/main" id="{F2419F6E-BD15-4E6E-A141-F2A9230B7EEF}"/>
              </a:ext>
            </a:extLst>
          </p:cNvPr>
          <p:cNvSpPr/>
          <p:nvPr/>
        </p:nvSpPr>
        <p:spPr>
          <a:xfrm>
            <a:off x="847906" y="3358480"/>
            <a:ext cx="407643" cy="457518"/>
          </a:xfrm>
          <a:prstGeom prst="smileyFac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5167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89018FA-E944-4EE5-91BA-383D441C6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903" y="2636258"/>
            <a:ext cx="8599785" cy="3424388"/>
          </a:xfrm>
          <a:prstGeom prst="rect">
            <a:avLst/>
          </a:prstGeom>
        </p:spPr>
      </p:pic>
      <p:sp>
        <p:nvSpPr>
          <p:cNvPr id="3" name="Cím 2">
            <a:extLst>
              <a:ext uri="{FF2B5EF4-FFF2-40B4-BE49-F238E27FC236}">
                <a16:creationId xmlns:a16="http://schemas.microsoft.com/office/drawing/2014/main" id="{7A64902E-04E2-4E01-860F-2410E9527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kapott modell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2F204620-66BF-4C96-9EC4-F0FEC429371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8A549F94-93F8-4846-BF24-A911503D3DC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703A735-12B5-441C-AB02-1162A470BDD4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26EB5CBA-D2AF-444E-90C2-D5CF807E9EC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201738"/>
            <a:ext cx="11022013" cy="5051425"/>
          </a:xfrm>
        </p:spPr>
        <p:txBody>
          <a:bodyPr/>
          <a:lstStyle/>
          <a:p>
            <a:r>
              <a:rPr lang="hu-HU" altLang="en-US" dirty="0"/>
              <a:t>Állapot alapú formális modell</a:t>
            </a:r>
          </a:p>
          <a:p>
            <a:r>
              <a:rPr lang="hu-HU" altLang="en-US" dirty="0"/>
              <a:t>Felhasználható:</a:t>
            </a:r>
          </a:p>
          <a:p>
            <a:pPr lvl="1"/>
            <a:r>
              <a:rPr lang="hu-HU" altLang="en-US" dirty="0">
                <a:solidFill>
                  <a:srgbClr val="253E8E"/>
                </a:solidFill>
              </a:rPr>
              <a:t>Kódgenerálás</a:t>
            </a:r>
          </a:p>
          <a:p>
            <a:pPr lvl="1"/>
            <a:r>
              <a:rPr lang="hu-HU" altLang="en-US" dirty="0"/>
              <a:t>Rendszeranalízis</a:t>
            </a:r>
          </a:p>
          <a:p>
            <a:pPr lvl="1"/>
            <a:r>
              <a:rPr lang="hu-HU" altLang="en-US" dirty="0"/>
              <a:t>Formális verifikáció</a:t>
            </a:r>
          </a:p>
          <a:p>
            <a:pPr lvl="1"/>
            <a:r>
              <a:rPr lang="hu-HU" altLang="en-US" dirty="0"/>
              <a:t>…</a:t>
            </a:r>
            <a:endParaRPr altLang="en-US" dirty="0"/>
          </a:p>
        </p:txBody>
      </p:sp>
    </p:spTree>
    <p:extLst>
      <p:ext uri="{BB962C8B-B14F-4D97-AF65-F5344CB8AC3E}">
        <p14:creationId xmlns:p14="http://schemas.microsoft.com/office/powerpoint/2010/main" val="1953209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7">
            <a:extLst>
              <a:ext uri="{FF2B5EF4-FFF2-40B4-BE49-F238E27FC236}">
                <a16:creationId xmlns:a16="http://schemas.microsoft.com/office/drawing/2014/main" id="{87DF888B-73E8-4D47-A3B4-4630354E3DF1}"/>
              </a:ext>
            </a:extLst>
          </p:cNvPr>
          <p:cNvSpPr/>
          <p:nvPr/>
        </p:nvSpPr>
        <p:spPr>
          <a:xfrm>
            <a:off x="2967036" y="2227153"/>
            <a:ext cx="4944106" cy="31074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458" name="Content Placeholder 1">
            <a:extLst>
              <a:ext uri="{FF2B5EF4-FFF2-40B4-BE49-F238E27FC236}">
                <a16:creationId xmlns:a16="http://schemas.microsoft.com/office/drawing/2014/main" id="{67CA3DA9-F39A-4A20-8B4F-5DC9655EFC06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201738"/>
            <a:ext cx="11022013" cy="5051425"/>
          </a:xfrm>
        </p:spPr>
        <p:txBody>
          <a:bodyPr/>
          <a:lstStyle/>
          <a:p>
            <a:r>
              <a:rPr lang="hu-HU" altLang="en-US" dirty="0"/>
              <a:t>A komponensmodellek tervezése nehéz és hosszadalmas</a:t>
            </a:r>
            <a:endParaRPr altLang="en-US" dirty="0"/>
          </a:p>
          <a:p>
            <a:pPr lvl="1">
              <a:buFont typeface="Open Sans" charset="0"/>
              <a:buChar char="–"/>
            </a:pPr>
            <a:r>
              <a:rPr lang="hu-HU" altLang="en-US" dirty="0"/>
              <a:t>Modellalapú technikák szerepe</a:t>
            </a:r>
            <a:endParaRPr altLang="en-US" dirty="0"/>
          </a:p>
        </p:txBody>
      </p:sp>
      <p:sp>
        <p:nvSpPr>
          <p:cNvPr id="19459" name="Title 2">
            <a:extLst>
              <a:ext uri="{FF2B5EF4-FFF2-40B4-BE49-F238E27FC236}">
                <a16:creationId xmlns:a16="http://schemas.microsoft.com/office/drawing/2014/main" id="{B7C0A647-0F82-4E12-A64D-AE66879520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sz="3600" dirty="0"/>
              <a:t>Kritikus rendszerek hagyományos fejlesztése</a:t>
            </a:r>
            <a:endParaRPr lang="en-US" altLang="en-US" sz="3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0E389A-571D-4109-A7B3-B95E3275769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4802D-829C-46B7-968E-AB1F9FAFE0A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998A7C44-AEA8-4959-A969-571039F36AF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7" name="Jobbra nyíl 35">
            <a:extLst>
              <a:ext uri="{FF2B5EF4-FFF2-40B4-BE49-F238E27FC236}">
                <a16:creationId xmlns:a16="http://schemas.microsoft.com/office/drawing/2014/main" id="{3AC36270-66B5-4994-9D37-94F963D481D5}"/>
              </a:ext>
            </a:extLst>
          </p:cNvPr>
          <p:cNvSpPr/>
          <p:nvPr/>
        </p:nvSpPr>
        <p:spPr>
          <a:xfrm rot="2618604">
            <a:off x="5214938" y="5311775"/>
            <a:ext cx="931862" cy="204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9" name="Lekerekített téglalap 8">
            <a:extLst>
              <a:ext uri="{FF2B5EF4-FFF2-40B4-BE49-F238E27FC236}">
                <a16:creationId xmlns:a16="http://schemas.microsoft.com/office/drawing/2014/main" id="{C68108B7-19D4-4FF3-BCD7-764331F41CED}"/>
              </a:ext>
            </a:extLst>
          </p:cNvPr>
          <p:cNvSpPr/>
          <p:nvPr/>
        </p:nvSpPr>
        <p:spPr>
          <a:xfrm>
            <a:off x="3808413" y="4148138"/>
            <a:ext cx="1827212" cy="7683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/>
              <a:t>Komponens</a:t>
            </a:r>
          </a:p>
          <a:p>
            <a:pPr algn="ctr">
              <a:defRPr/>
            </a:pPr>
            <a:r>
              <a:rPr lang="hu-HU" dirty="0"/>
              <a:t>tervezés</a:t>
            </a:r>
            <a:endParaRPr lang="en-US" dirty="0"/>
          </a:p>
        </p:txBody>
      </p:sp>
      <p:sp>
        <p:nvSpPr>
          <p:cNvPr id="11" name="Lekerekített téglalap 9">
            <a:extLst>
              <a:ext uri="{FF2B5EF4-FFF2-40B4-BE49-F238E27FC236}">
                <a16:creationId xmlns:a16="http://schemas.microsoft.com/office/drawing/2014/main" id="{DCA141B1-B4F5-48BF-8389-5BFA4A6E860B}"/>
              </a:ext>
            </a:extLst>
          </p:cNvPr>
          <p:cNvSpPr/>
          <p:nvPr/>
        </p:nvSpPr>
        <p:spPr>
          <a:xfrm>
            <a:off x="6119813" y="5591175"/>
            <a:ext cx="2322512" cy="6540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/>
              <a:t>Implementáció</a:t>
            </a:r>
            <a:endParaRPr lang="en-US" dirty="0"/>
          </a:p>
        </p:txBody>
      </p:sp>
      <p:sp>
        <p:nvSpPr>
          <p:cNvPr id="23" name="Lekerekített téglalap 8">
            <a:extLst>
              <a:ext uri="{FF2B5EF4-FFF2-40B4-BE49-F238E27FC236}">
                <a16:creationId xmlns:a16="http://schemas.microsoft.com/office/drawing/2014/main" id="{1CAD01A5-704C-483A-9021-82B0AB25CDBF}"/>
              </a:ext>
            </a:extLst>
          </p:cNvPr>
          <p:cNvSpPr/>
          <p:nvPr/>
        </p:nvSpPr>
        <p:spPr>
          <a:xfrm>
            <a:off x="8928100" y="4148138"/>
            <a:ext cx="1820863" cy="7683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/>
              <a:t>Komponens</a:t>
            </a:r>
          </a:p>
          <a:p>
            <a:pPr algn="ctr">
              <a:defRPr/>
            </a:pPr>
            <a:r>
              <a:rPr lang="hu-HU" dirty="0"/>
              <a:t>verifikáció</a:t>
            </a:r>
            <a:endParaRPr lang="en-US" dirty="0"/>
          </a:p>
        </p:txBody>
      </p:sp>
      <p:sp>
        <p:nvSpPr>
          <p:cNvPr id="25" name="Jobbra nyíl 35">
            <a:extLst>
              <a:ext uri="{FF2B5EF4-FFF2-40B4-BE49-F238E27FC236}">
                <a16:creationId xmlns:a16="http://schemas.microsoft.com/office/drawing/2014/main" id="{1CDA6A59-F720-4E8C-AF01-C7E2631F1CA9}"/>
              </a:ext>
            </a:extLst>
          </p:cNvPr>
          <p:cNvSpPr/>
          <p:nvPr/>
        </p:nvSpPr>
        <p:spPr>
          <a:xfrm rot="19154526">
            <a:off x="8520113" y="5311775"/>
            <a:ext cx="933450" cy="204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27" name="Lekerekített téglalap 7">
            <a:extLst>
              <a:ext uri="{FF2B5EF4-FFF2-40B4-BE49-F238E27FC236}">
                <a16:creationId xmlns:a16="http://schemas.microsoft.com/office/drawing/2014/main" id="{3834ECDC-3ECC-4258-84BE-6855B2BC548B}"/>
              </a:ext>
            </a:extLst>
          </p:cNvPr>
          <p:cNvSpPr/>
          <p:nvPr/>
        </p:nvSpPr>
        <p:spPr>
          <a:xfrm>
            <a:off x="3150742" y="2404269"/>
            <a:ext cx="1824038" cy="7445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/>
              <a:t>Rendszer-</a:t>
            </a:r>
          </a:p>
          <a:p>
            <a:pPr algn="ctr">
              <a:defRPr/>
            </a:pPr>
            <a:r>
              <a:rPr lang="hu-HU" dirty="0"/>
              <a:t>tervezés</a:t>
            </a:r>
            <a:endParaRPr lang="en-US" dirty="0"/>
          </a:p>
        </p:txBody>
      </p:sp>
      <p:sp>
        <p:nvSpPr>
          <p:cNvPr id="29" name="Jobbra nyíl 34">
            <a:extLst>
              <a:ext uri="{FF2B5EF4-FFF2-40B4-BE49-F238E27FC236}">
                <a16:creationId xmlns:a16="http://schemas.microsoft.com/office/drawing/2014/main" id="{3C76A75A-211C-4F6E-BC4C-E5E3ADAB4521}"/>
              </a:ext>
            </a:extLst>
          </p:cNvPr>
          <p:cNvSpPr/>
          <p:nvPr/>
        </p:nvSpPr>
        <p:spPr>
          <a:xfrm rot="2792365">
            <a:off x="3871912" y="3548063"/>
            <a:ext cx="931863" cy="204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5" name="Lekerekített téglalap 8">
            <a:extLst>
              <a:ext uri="{FF2B5EF4-FFF2-40B4-BE49-F238E27FC236}">
                <a16:creationId xmlns:a16="http://schemas.microsoft.com/office/drawing/2014/main" id="{B3504D01-DE1B-4A9B-A6E3-2290F01BC208}"/>
              </a:ext>
            </a:extLst>
          </p:cNvPr>
          <p:cNvSpPr/>
          <p:nvPr/>
        </p:nvSpPr>
        <p:spPr>
          <a:xfrm>
            <a:off x="9671050" y="2362200"/>
            <a:ext cx="1820863" cy="7667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/>
              <a:t>Rendszer</a:t>
            </a:r>
          </a:p>
          <a:p>
            <a:pPr algn="ctr">
              <a:defRPr/>
            </a:pPr>
            <a:r>
              <a:rPr lang="hu-HU" dirty="0"/>
              <a:t>verifikáció</a:t>
            </a:r>
            <a:endParaRPr lang="en-US" dirty="0"/>
          </a:p>
        </p:txBody>
      </p:sp>
      <p:sp>
        <p:nvSpPr>
          <p:cNvPr id="39" name="Jobbra nyíl 35">
            <a:extLst>
              <a:ext uri="{FF2B5EF4-FFF2-40B4-BE49-F238E27FC236}">
                <a16:creationId xmlns:a16="http://schemas.microsoft.com/office/drawing/2014/main" id="{82DB42E6-8003-4EDB-94E7-26223D86028A}"/>
              </a:ext>
            </a:extLst>
          </p:cNvPr>
          <p:cNvSpPr/>
          <p:nvPr/>
        </p:nvSpPr>
        <p:spPr>
          <a:xfrm rot="18248528">
            <a:off x="9643268" y="3548857"/>
            <a:ext cx="931863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44" name="Lekerekített téglalap 7">
            <a:extLst>
              <a:ext uri="{FF2B5EF4-FFF2-40B4-BE49-F238E27FC236}">
                <a16:creationId xmlns:a16="http://schemas.microsoft.com/office/drawing/2014/main" id="{727BD404-98CF-460D-86CE-94AB4F214E04}"/>
              </a:ext>
            </a:extLst>
          </p:cNvPr>
          <p:cNvSpPr/>
          <p:nvPr/>
        </p:nvSpPr>
        <p:spPr>
          <a:xfrm>
            <a:off x="6887023" y="2314877"/>
            <a:ext cx="789678" cy="2554779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r>
              <a:rPr lang="hu-HU" dirty="0"/>
              <a:t>Követelmények</a:t>
            </a:r>
            <a:endParaRPr lang="en-US" dirty="0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D77AD97E-07B0-4C78-83E1-D683D891C536}"/>
              </a:ext>
            </a:extLst>
          </p:cNvPr>
          <p:cNvSpPr/>
          <p:nvPr/>
        </p:nvSpPr>
        <p:spPr>
          <a:xfrm>
            <a:off x="8015917" y="4363532"/>
            <a:ext cx="541338" cy="296863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837F8F0F-0333-4FC6-8957-E3C84EB4AA76}"/>
              </a:ext>
            </a:extLst>
          </p:cNvPr>
          <p:cNvSpPr/>
          <p:nvPr/>
        </p:nvSpPr>
        <p:spPr>
          <a:xfrm>
            <a:off x="8015917" y="2597148"/>
            <a:ext cx="1028700" cy="296863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9" name="Speech Bubble: Rectangle with Corners Rounded 48">
            <a:extLst>
              <a:ext uri="{FF2B5EF4-FFF2-40B4-BE49-F238E27FC236}">
                <a16:creationId xmlns:a16="http://schemas.microsoft.com/office/drawing/2014/main" id="{20176434-6C3E-4BBC-8AB1-EB86E00304FE}"/>
              </a:ext>
            </a:extLst>
          </p:cNvPr>
          <p:cNvSpPr/>
          <p:nvPr/>
        </p:nvSpPr>
        <p:spPr>
          <a:xfrm>
            <a:off x="279546" y="5520118"/>
            <a:ext cx="2317739" cy="579438"/>
          </a:xfrm>
          <a:prstGeom prst="wedgeRoundRectCallout">
            <a:avLst>
              <a:gd name="adj1" fmla="val 55778"/>
              <a:gd name="adj2" fmla="val -116901"/>
              <a:gd name="adj3" fmla="val 16667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>
                <a:solidFill>
                  <a:schemeClr val="tx1"/>
                </a:solidFill>
              </a:rPr>
              <a:t>Manuális tervezés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Arrow: Right 44">
            <a:extLst>
              <a:ext uri="{FF2B5EF4-FFF2-40B4-BE49-F238E27FC236}">
                <a16:creationId xmlns:a16="http://schemas.microsoft.com/office/drawing/2014/main" id="{495AD831-325F-4B89-ABA3-B22B2F0E9620}"/>
              </a:ext>
            </a:extLst>
          </p:cNvPr>
          <p:cNvSpPr/>
          <p:nvPr/>
        </p:nvSpPr>
        <p:spPr>
          <a:xfrm rot="10800000" flipV="1">
            <a:off x="6107201" y="4347529"/>
            <a:ext cx="541338" cy="328870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Arrow: Right 46">
            <a:extLst>
              <a:ext uri="{FF2B5EF4-FFF2-40B4-BE49-F238E27FC236}">
                <a16:creationId xmlns:a16="http://schemas.microsoft.com/office/drawing/2014/main" id="{4A0DD833-5149-4006-A165-DFA62CCEC107}"/>
              </a:ext>
            </a:extLst>
          </p:cNvPr>
          <p:cNvSpPr/>
          <p:nvPr/>
        </p:nvSpPr>
        <p:spPr>
          <a:xfrm rot="10800000">
            <a:off x="5601213" y="2597148"/>
            <a:ext cx="1028700" cy="296863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BF13965-7631-4463-A662-829ADE81C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79" y="2318327"/>
            <a:ext cx="4625094" cy="1336041"/>
          </a:xfrm>
        </p:spPr>
        <p:txBody>
          <a:bodyPr>
            <a:normAutofit fontScale="90000"/>
          </a:bodyPr>
          <a:lstStyle/>
          <a:p>
            <a:r>
              <a:rPr lang="hu-HU" dirty="0"/>
              <a:t>Eredmények áttekintése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28E0D3-917F-4DE2-9197-723E932065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Elméleti és gyakorlati </a:t>
            </a:r>
            <a:r>
              <a:rPr lang="hu-HU" dirty="0" err="1"/>
              <a:t>kontribúció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D8F7FB-0B28-484E-B4BF-09DFC8BA15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E834A5-C411-4D6C-863F-4D4DAEE161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03A735-12B5-441C-AB02-1162A470BDD4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C44D7B9-2DDF-4B67-B691-41F9FE6C7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351" y="3654368"/>
            <a:ext cx="2107646" cy="1185233"/>
          </a:xfrm>
          <a:prstGeom prst="rect">
            <a:avLst/>
          </a:prstGeom>
        </p:spPr>
      </p:pic>
      <p:sp>
        <p:nvSpPr>
          <p:cNvPr id="15" name="Thought Bubble: Cloud 14">
            <a:extLst>
              <a:ext uri="{FF2B5EF4-FFF2-40B4-BE49-F238E27FC236}">
                <a16:creationId xmlns:a16="http://schemas.microsoft.com/office/drawing/2014/main" id="{BAF3EBD3-7A9F-46CE-8705-891EF8CE1D0C}"/>
              </a:ext>
            </a:extLst>
          </p:cNvPr>
          <p:cNvSpPr/>
          <p:nvPr/>
        </p:nvSpPr>
        <p:spPr>
          <a:xfrm>
            <a:off x="7377530" y="2166506"/>
            <a:ext cx="3179634" cy="1310649"/>
          </a:xfrm>
          <a:prstGeom prst="cloudCallout">
            <a:avLst>
              <a:gd name="adj1" fmla="val -11157"/>
              <a:gd name="adj2" fmla="val 5929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hu-HU" dirty="0">
                <a:solidFill>
                  <a:srgbClr val="253E8E"/>
                </a:solidFill>
              </a:rPr>
              <a:t>    ???</a:t>
            </a:r>
            <a:endParaRPr lang="en-US" dirty="0">
              <a:solidFill>
                <a:srgbClr val="253E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015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36A624B-19BA-4C8A-A4FD-DE75E19EF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838" y="2803785"/>
            <a:ext cx="8822362" cy="2613662"/>
          </a:xfrm>
          <a:prstGeom prst="rect">
            <a:avLst/>
          </a:prstGeom>
        </p:spPr>
      </p:pic>
      <p:sp>
        <p:nvSpPr>
          <p:cNvPr id="3" name="Cím 2">
            <a:extLst>
              <a:ext uri="{FF2B5EF4-FFF2-40B4-BE49-F238E27FC236}">
                <a16:creationId xmlns:a16="http://schemas.microsoft.com/office/drawing/2014/main" id="{1329917C-9157-48E7-B55A-A7985C0D6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Interaktív</a:t>
            </a:r>
            <a:r>
              <a:rPr lang="en-US" dirty="0"/>
              <a:t> </a:t>
            </a:r>
            <a:r>
              <a:rPr lang="en-US" dirty="0" err="1"/>
              <a:t>tanulás-alapú</a:t>
            </a:r>
            <a:r>
              <a:rPr lang="en-US" dirty="0"/>
              <a:t> </a:t>
            </a:r>
            <a:r>
              <a:rPr lang="en-US" dirty="0" err="1"/>
              <a:t>tervezés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FCB1E31-09B2-441D-A48B-6FBB2233116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EBF321F-AA56-4ED5-8C48-11D47CF789D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703A735-12B5-441C-AB02-1162A470BDD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13" name="Lekerekített téglalapbuborék 21">
            <a:extLst>
              <a:ext uri="{FF2B5EF4-FFF2-40B4-BE49-F238E27FC236}">
                <a16:creationId xmlns:a16="http://schemas.microsoft.com/office/drawing/2014/main" id="{D7E3754C-9B59-4FC2-8166-2B71A29307C5}"/>
              </a:ext>
            </a:extLst>
          </p:cNvPr>
          <p:cNvSpPr/>
          <p:nvPr/>
        </p:nvSpPr>
        <p:spPr>
          <a:xfrm>
            <a:off x="294740" y="2734562"/>
            <a:ext cx="2137174" cy="1007175"/>
          </a:xfrm>
          <a:prstGeom prst="wedgeRoundRectCallout">
            <a:avLst>
              <a:gd name="adj1" fmla="val 43373"/>
              <a:gd name="adj2" fmla="val 9746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sz="2000" dirty="0"/>
              <a:t>Rendszer-</a:t>
            </a:r>
          </a:p>
          <a:p>
            <a:pPr algn="ctr">
              <a:defRPr/>
            </a:pPr>
            <a:r>
              <a:rPr lang="hu-HU" sz="2000" dirty="0"/>
              <a:t>architektúra</a:t>
            </a:r>
            <a:endParaRPr lang="en-US" sz="2000" dirty="0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23FE5E40-5337-4AA6-A3F5-5C8B3E2591E3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201738"/>
            <a:ext cx="11022013" cy="5051425"/>
          </a:xfrm>
        </p:spPr>
        <p:txBody>
          <a:bodyPr/>
          <a:lstStyle/>
          <a:p>
            <a:r>
              <a:rPr lang="en-US" altLang="en-US" dirty="0" err="1"/>
              <a:t>Kidolgoztunk</a:t>
            </a:r>
            <a:r>
              <a:rPr lang="en-US" altLang="en-US" dirty="0"/>
              <a:t>: </a:t>
            </a:r>
            <a:r>
              <a:rPr lang="en-US" altLang="en-US" dirty="0" err="1"/>
              <a:t>interaktív</a:t>
            </a:r>
            <a:r>
              <a:rPr lang="en-US" altLang="en-US" dirty="0"/>
              <a:t> </a:t>
            </a:r>
            <a:r>
              <a:rPr lang="en-US" altLang="en-US" dirty="0" err="1"/>
              <a:t>tanulás-alapú</a:t>
            </a:r>
            <a:r>
              <a:rPr lang="en-US" altLang="en-US" dirty="0"/>
              <a:t> </a:t>
            </a:r>
            <a:r>
              <a:rPr lang="en-US" altLang="en-US" dirty="0" err="1"/>
              <a:t>tervező</a:t>
            </a:r>
            <a:r>
              <a:rPr lang="en-US" altLang="en-US" dirty="0"/>
              <a:t> </a:t>
            </a:r>
            <a:r>
              <a:rPr lang="en-US" altLang="en-US" dirty="0" err="1"/>
              <a:t>algoritmus</a:t>
            </a:r>
            <a:endParaRPr lang="hu-HU" altLang="en-US" dirty="0"/>
          </a:p>
          <a:p>
            <a:pPr lvl="1"/>
            <a:r>
              <a:rPr altLang="en-US" dirty="0" err="1"/>
              <a:t>Cél</a:t>
            </a:r>
            <a:r>
              <a:rPr altLang="en-US" dirty="0"/>
              <a:t>: </a:t>
            </a:r>
            <a:r>
              <a:rPr altLang="en-US" dirty="0" err="1"/>
              <a:t>Komponens</a:t>
            </a:r>
            <a:r>
              <a:rPr altLang="en-US" dirty="0"/>
              <a:t> </a:t>
            </a:r>
            <a:r>
              <a:rPr altLang="en-US" dirty="0" err="1"/>
              <a:t>modellek</a:t>
            </a:r>
            <a:r>
              <a:rPr altLang="en-US" dirty="0"/>
              <a:t> </a:t>
            </a:r>
            <a:r>
              <a:rPr altLang="en-US" dirty="0" err="1"/>
              <a:t>tervezésének</a:t>
            </a:r>
            <a:r>
              <a:rPr altLang="en-US" dirty="0"/>
              <a:t> </a:t>
            </a:r>
            <a:r>
              <a:rPr altLang="en-US" dirty="0" err="1"/>
              <a:t>támogatása</a:t>
            </a:r>
            <a:endParaRPr altLang="en-US" dirty="0"/>
          </a:p>
        </p:txBody>
      </p:sp>
    </p:spTree>
    <p:extLst>
      <p:ext uri="{BB962C8B-B14F-4D97-AF65-F5344CB8AC3E}">
        <p14:creationId xmlns:p14="http://schemas.microsoft.com/office/powerpoint/2010/main" val="4077704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E545C80-B59A-409A-9055-C3C498A659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838" y="2803785"/>
            <a:ext cx="8822362" cy="2613662"/>
          </a:xfrm>
          <a:prstGeom prst="rect">
            <a:avLst/>
          </a:prstGeom>
        </p:spPr>
      </p:pic>
      <p:sp>
        <p:nvSpPr>
          <p:cNvPr id="3" name="Cím 2">
            <a:extLst>
              <a:ext uri="{FF2B5EF4-FFF2-40B4-BE49-F238E27FC236}">
                <a16:creationId xmlns:a16="http://schemas.microsoft.com/office/drawing/2014/main" id="{1329917C-9157-48E7-B55A-A7985C0D6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Interaktív</a:t>
            </a:r>
            <a:r>
              <a:rPr lang="en-US" dirty="0"/>
              <a:t> </a:t>
            </a:r>
            <a:r>
              <a:rPr lang="en-US" dirty="0" err="1"/>
              <a:t>tanulás-alapú</a:t>
            </a:r>
            <a:r>
              <a:rPr lang="en-US" dirty="0"/>
              <a:t> </a:t>
            </a:r>
            <a:r>
              <a:rPr lang="en-US" dirty="0" err="1"/>
              <a:t>tervezés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FCB1E31-09B2-441D-A48B-6FBB2233116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EBF321F-AA56-4ED5-8C48-11D47CF789D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703A735-12B5-441C-AB02-1162A470BDD4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13" name="Lekerekített téglalapbuborék 21">
            <a:extLst>
              <a:ext uri="{FF2B5EF4-FFF2-40B4-BE49-F238E27FC236}">
                <a16:creationId xmlns:a16="http://schemas.microsoft.com/office/drawing/2014/main" id="{D7E3754C-9B59-4FC2-8166-2B71A29307C5}"/>
              </a:ext>
            </a:extLst>
          </p:cNvPr>
          <p:cNvSpPr/>
          <p:nvPr/>
        </p:nvSpPr>
        <p:spPr>
          <a:xfrm>
            <a:off x="1633576" y="2668954"/>
            <a:ext cx="2481224" cy="1007175"/>
          </a:xfrm>
          <a:prstGeom prst="wedgeRoundRectCallout">
            <a:avLst>
              <a:gd name="adj1" fmla="val 43373"/>
              <a:gd name="adj2" fmla="val 9746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sz="2000" dirty="0"/>
              <a:t>Általános</a:t>
            </a:r>
          </a:p>
          <a:p>
            <a:pPr algn="ctr">
              <a:defRPr/>
            </a:pPr>
            <a:r>
              <a:rPr lang="hu-HU" sz="2000" dirty="0"/>
              <a:t>követelmények</a:t>
            </a:r>
            <a:endParaRPr lang="en-US" sz="2000" dirty="0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A882F69-A4A5-4D9F-B260-F761D6C84A2C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201738"/>
            <a:ext cx="11022013" cy="5051425"/>
          </a:xfrm>
        </p:spPr>
        <p:txBody>
          <a:bodyPr/>
          <a:lstStyle/>
          <a:p>
            <a:r>
              <a:rPr lang="en-US" altLang="en-US" dirty="0" err="1"/>
              <a:t>Kidolgoztunk</a:t>
            </a:r>
            <a:r>
              <a:rPr lang="en-US" altLang="en-US" dirty="0"/>
              <a:t>: </a:t>
            </a:r>
            <a:r>
              <a:rPr lang="en-US" altLang="en-US" dirty="0" err="1"/>
              <a:t>interaktív</a:t>
            </a:r>
            <a:r>
              <a:rPr lang="en-US" altLang="en-US" dirty="0"/>
              <a:t> </a:t>
            </a:r>
            <a:r>
              <a:rPr lang="en-US" altLang="en-US" dirty="0" err="1"/>
              <a:t>tanulás-alapú</a:t>
            </a:r>
            <a:r>
              <a:rPr lang="en-US" altLang="en-US" dirty="0"/>
              <a:t> </a:t>
            </a:r>
            <a:r>
              <a:rPr lang="en-US" altLang="en-US" dirty="0" err="1"/>
              <a:t>tervező</a:t>
            </a:r>
            <a:r>
              <a:rPr lang="en-US" altLang="en-US" dirty="0"/>
              <a:t> </a:t>
            </a:r>
            <a:r>
              <a:rPr lang="en-US" altLang="en-US" dirty="0" err="1"/>
              <a:t>algoritmus</a:t>
            </a:r>
            <a:endParaRPr lang="hu-HU" altLang="en-US" dirty="0"/>
          </a:p>
          <a:p>
            <a:pPr lvl="1"/>
            <a:r>
              <a:rPr altLang="en-US" dirty="0" err="1"/>
              <a:t>Cél</a:t>
            </a:r>
            <a:r>
              <a:rPr altLang="en-US" dirty="0"/>
              <a:t>: </a:t>
            </a:r>
            <a:r>
              <a:rPr altLang="en-US" dirty="0" err="1"/>
              <a:t>Komponens</a:t>
            </a:r>
            <a:r>
              <a:rPr altLang="en-US" dirty="0"/>
              <a:t> </a:t>
            </a:r>
            <a:r>
              <a:rPr altLang="en-US" dirty="0" err="1"/>
              <a:t>modellek</a:t>
            </a:r>
            <a:r>
              <a:rPr altLang="en-US" dirty="0"/>
              <a:t> </a:t>
            </a:r>
            <a:r>
              <a:rPr altLang="en-US" dirty="0" err="1"/>
              <a:t>tervezésének</a:t>
            </a:r>
            <a:r>
              <a:rPr altLang="en-US" dirty="0"/>
              <a:t> </a:t>
            </a:r>
            <a:r>
              <a:rPr altLang="en-US" dirty="0" err="1"/>
              <a:t>támogatása</a:t>
            </a:r>
            <a:endParaRPr altLang="en-US" dirty="0"/>
          </a:p>
        </p:txBody>
      </p:sp>
    </p:spTree>
    <p:extLst>
      <p:ext uri="{BB962C8B-B14F-4D97-AF65-F5344CB8AC3E}">
        <p14:creationId xmlns:p14="http://schemas.microsoft.com/office/powerpoint/2010/main" val="14732962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1329917C-9157-48E7-B55A-A7985C0D6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Interaktív</a:t>
            </a:r>
            <a:r>
              <a:rPr lang="en-US" dirty="0"/>
              <a:t> </a:t>
            </a:r>
            <a:r>
              <a:rPr lang="en-US" dirty="0" err="1"/>
              <a:t>tanulás-alapú</a:t>
            </a:r>
            <a:r>
              <a:rPr lang="en-US" dirty="0"/>
              <a:t> </a:t>
            </a:r>
            <a:r>
              <a:rPr lang="en-US" dirty="0" err="1"/>
              <a:t>tervezés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FCB1E31-09B2-441D-A48B-6FBB2233116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EBF321F-AA56-4ED5-8C48-11D47CF789D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703A735-12B5-441C-AB02-1162A470BDD4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E44DE4-0EA3-48C0-BA9B-283AF3C49A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838" y="2803785"/>
            <a:ext cx="8822362" cy="2613662"/>
          </a:xfrm>
          <a:prstGeom prst="rect">
            <a:avLst/>
          </a:prstGeom>
        </p:spPr>
      </p:pic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73EA7A60-4475-40FC-90BA-6375F649A2C5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201738"/>
            <a:ext cx="11022013" cy="5051425"/>
          </a:xfrm>
        </p:spPr>
        <p:txBody>
          <a:bodyPr/>
          <a:lstStyle/>
          <a:p>
            <a:r>
              <a:rPr lang="en-US" altLang="en-US" dirty="0" err="1"/>
              <a:t>Kidolgoztunk</a:t>
            </a:r>
            <a:r>
              <a:rPr lang="en-US" altLang="en-US" dirty="0"/>
              <a:t>: </a:t>
            </a:r>
            <a:r>
              <a:rPr lang="en-US" altLang="en-US" dirty="0" err="1"/>
              <a:t>interaktív</a:t>
            </a:r>
            <a:r>
              <a:rPr lang="en-US" altLang="en-US" dirty="0"/>
              <a:t> </a:t>
            </a:r>
            <a:r>
              <a:rPr lang="en-US" altLang="en-US" dirty="0" err="1"/>
              <a:t>tanulás-alapú</a:t>
            </a:r>
            <a:r>
              <a:rPr lang="en-US" altLang="en-US" dirty="0"/>
              <a:t> </a:t>
            </a:r>
            <a:r>
              <a:rPr lang="en-US" altLang="en-US" dirty="0" err="1"/>
              <a:t>tervező</a:t>
            </a:r>
            <a:r>
              <a:rPr lang="en-US" altLang="en-US" dirty="0"/>
              <a:t> </a:t>
            </a:r>
            <a:r>
              <a:rPr lang="en-US" altLang="en-US" dirty="0" err="1"/>
              <a:t>algoritmus</a:t>
            </a:r>
            <a:endParaRPr lang="hu-HU" altLang="en-US" dirty="0"/>
          </a:p>
          <a:p>
            <a:pPr lvl="1"/>
            <a:r>
              <a:rPr altLang="en-US" dirty="0" err="1"/>
              <a:t>Cél</a:t>
            </a:r>
            <a:r>
              <a:rPr altLang="en-US" dirty="0"/>
              <a:t>: </a:t>
            </a:r>
            <a:r>
              <a:rPr altLang="en-US" dirty="0" err="1"/>
              <a:t>Komponens</a:t>
            </a:r>
            <a:r>
              <a:rPr altLang="en-US" dirty="0"/>
              <a:t> </a:t>
            </a:r>
            <a:r>
              <a:rPr altLang="en-US" dirty="0" err="1"/>
              <a:t>modellek</a:t>
            </a:r>
            <a:r>
              <a:rPr altLang="en-US" dirty="0"/>
              <a:t> </a:t>
            </a:r>
            <a:r>
              <a:rPr altLang="en-US" dirty="0" err="1"/>
              <a:t>tervezésének</a:t>
            </a:r>
            <a:r>
              <a:rPr altLang="en-US" dirty="0"/>
              <a:t> </a:t>
            </a:r>
            <a:r>
              <a:rPr altLang="en-US" dirty="0" err="1"/>
              <a:t>támogatása</a:t>
            </a:r>
            <a:endParaRPr altLang="en-US" dirty="0"/>
          </a:p>
        </p:txBody>
      </p:sp>
      <p:sp>
        <p:nvSpPr>
          <p:cNvPr id="13" name="Lekerekített téglalapbuborék 21">
            <a:extLst>
              <a:ext uri="{FF2B5EF4-FFF2-40B4-BE49-F238E27FC236}">
                <a16:creationId xmlns:a16="http://schemas.microsoft.com/office/drawing/2014/main" id="{D7E3754C-9B59-4FC2-8166-2B71A29307C5}"/>
              </a:ext>
            </a:extLst>
          </p:cNvPr>
          <p:cNvSpPr/>
          <p:nvPr/>
        </p:nvSpPr>
        <p:spPr>
          <a:xfrm>
            <a:off x="7723761" y="1161823"/>
            <a:ext cx="2481224" cy="1007175"/>
          </a:xfrm>
          <a:prstGeom prst="wedgeRoundRectCallout">
            <a:avLst>
              <a:gd name="adj1" fmla="val -60142"/>
              <a:gd name="adj2" fmla="val 13483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sz="2000" dirty="0"/>
              <a:t>Interaktív automatatanulás</a:t>
            </a:r>
          </a:p>
        </p:txBody>
      </p:sp>
    </p:spTree>
    <p:extLst>
      <p:ext uri="{BB962C8B-B14F-4D97-AF65-F5344CB8AC3E}">
        <p14:creationId xmlns:p14="http://schemas.microsoft.com/office/powerpoint/2010/main" val="22425985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631DB49-6887-4A84-80EF-75C3CCA7A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94969"/>
            <a:ext cx="5408324" cy="2153565"/>
          </a:xfrm>
          <a:prstGeom prst="rect">
            <a:avLst/>
          </a:prstGeom>
        </p:spPr>
      </p:pic>
      <p:sp>
        <p:nvSpPr>
          <p:cNvPr id="31746" name="Élőláb helye 1">
            <a:extLst>
              <a:ext uri="{FF2B5EF4-FFF2-40B4-BE49-F238E27FC236}">
                <a16:creationId xmlns:a16="http://schemas.microsoft.com/office/drawing/2014/main" id="{FE53AB30-E4C5-4FB8-9A72-7014B4D5FE3B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Open Sans" panose="020B0604020202020204" charset="0"/>
              </a:defRPr>
            </a:lvl1pPr>
            <a:lvl2pPr marL="742950" indent="-285750">
              <a:spcBef>
                <a:spcPts val="500"/>
              </a:spcBef>
              <a:buChar char="◦"/>
              <a:defRPr sz="2400">
                <a:solidFill>
                  <a:schemeClr val="tx1"/>
                </a:solidFill>
                <a:latin typeface="Open Sans" panose="020B0604020202020204" charset="0"/>
              </a:defRPr>
            </a:lvl2pPr>
            <a:lvl3pPr marL="1143000" indent="-228600"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Open Sans" panose="020B0604020202020204" charset="0"/>
              </a:defRPr>
            </a:lvl3pPr>
            <a:lvl4pPr marL="16002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4pPr>
            <a:lvl5pPr marL="20574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5pPr>
            <a:lvl6pPr marL="25146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6pPr>
            <a:lvl7pPr marL="29718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7pPr>
            <a:lvl8pPr marL="34290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8pPr>
            <a:lvl9pPr marL="38862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hu-HU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TDK 2020: Intelligens rendszerek szekció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hu-HU" sz="1200" dirty="0">
              <a:solidFill>
                <a:schemeClr val="tx2"/>
              </a:solidFill>
            </a:endParaRPr>
          </a:p>
        </p:txBody>
      </p:sp>
      <p:sp>
        <p:nvSpPr>
          <p:cNvPr id="31747" name="Dia számának helye 2">
            <a:extLst>
              <a:ext uri="{FF2B5EF4-FFF2-40B4-BE49-F238E27FC236}">
                <a16:creationId xmlns:a16="http://schemas.microsoft.com/office/drawing/2014/main" id="{6FFD5F44-8637-45ED-9D31-DE8CB7E1C055}"/>
              </a:ext>
            </a:extLst>
          </p:cNvPr>
          <p:cNvSpPr>
            <a:spLocks noGrp="1" noChangeArrowheads="1"/>
          </p:cNvSpPr>
          <p:nvPr>
            <p:ph type="sldNum" sz="quarter" idx="1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Open Sans" panose="020B0604020202020204" charset="0"/>
              </a:defRPr>
            </a:lvl1pPr>
            <a:lvl2pPr marL="742950" indent="-285750">
              <a:spcBef>
                <a:spcPts val="500"/>
              </a:spcBef>
              <a:buChar char="◦"/>
              <a:defRPr sz="2400">
                <a:solidFill>
                  <a:schemeClr val="tx1"/>
                </a:solidFill>
                <a:latin typeface="Open Sans" panose="020B0604020202020204" charset="0"/>
              </a:defRPr>
            </a:lvl2pPr>
            <a:lvl3pPr marL="1143000" indent="-228600"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Open Sans" panose="020B0604020202020204" charset="0"/>
              </a:defRPr>
            </a:lvl3pPr>
            <a:lvl4pPr marL="16002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4pPr>
            <a:lvl5pPr marL="20574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5pPr>
            <a:lvl6pPr marL="25146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6pPr>
            <a:lvl7pPr marL="29718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7pPr>
            <a:lvl8pPr marL="34290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8pPr>
            <a:lvl9pPr marL="38862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97BEF0B1-EAE8-467E-9DEF-FB32A68F1E75}" type="slidenum">
              <a:rPr lang="en-US" altLang="hu-HU" sz="1200" smtClean="0">
                <a:solidFill>
                  <a:schemeClr val="tx2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34</a:t>
            </a:fld>
            <a:endParaRPr lang="en-US" altLang="hu-HU" sz="1200">
              <a:solidFill>
                <a:schemeClr val="tx2"/>
              </a:solidFill>
            </a:endParaRPr>
          </a:p>
        </p:txBody>
      </p:sp>
      <p:sp>
        <p:nvSpPr>
          <p:cNvPr id="31748" name="Cím 5">
            <a:extLst>
              <a:ext uri="{FF2B5EF4-FFF2-40B4-BE49-F238E27FC236}">
                <a16:creationId xmlns:a16="http://schemas.microsoft.com/office/drawing/2014/main" id="{1EB73270-0169-4517-8A63-9F28606F72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4675" y="293688"/>
            <a:ext cx="11022013" cy="722312"/>
          </a:xfrm>
        </p:spPr>
        <p:txBody>
          <a:bodyPr/>
          <a:lstStyle/>
          <a:p>
            <a:pPr eaLnBrk="1" hangingPunct="1"/>
            <a:r>
              <a:rPr lang="hu-HU" altLang="hu-HU" dirty="0"/>
              <a:t>Hipotézis validáció</a:t>
            </a:r>
            <a:endParaRPr lang="en-US" altLang="hu-HU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D858FC-397C-45FC-9657-BBF75B6601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561" y="4507740"/>
            <a:ext cx="971686" cy="1686160"/>
          </a:xfrm>
          <a:prstGeom prst="rect">
            <a:avLst/>
          </a:prstGeom>
        </p:spPr>
      </p:pic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8B6A56E9-C5C9-4DF2-B0BA-65082BAD76A5}"/>
              </a:ext>
            </a:extLst>
          </p:cNvPr>
          <p:cNvSpPr/>
          <p:nvPr/>
        </p:nvSpPr>
        <p:spPr>
          <a:xfrm>
            <a:off x="2333334" y="2987804"/>
            <a:ext cx="1948619" cy="1167897"/>
          </a:xfrm>
          <a:prstGeom prst="cloudCallout">
            <a:avLst>
              <a:gd name="adj1" fmla="val -73728"/>
              <a:gd name="adj2" fmla="val 7776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rgbClr val="253E8E"/>
                </a:solidFill>
              </a:rPr>
              <a:t>Elképzelt viselkedés</a:t>
            </a:r>
            <a:endParaRPr lang="en-US" dirty="0">
              <a:solidFill>
                <a:srgbClr val="253E8E"/>
              </a:solidFill>
            </a:endParaRPr>
          </a:p>
        </p:txBody>
      </p:sp>
      <p:sp>
        <p:nvSpPr>
          <p:cNvPr id="9" name="Equals 8">
            <a:extLst>
              <a:ext uri="{FF2B5EF4-FFF2-40B4-BE49-F238E27FC236}">
                <a16:creationId xmlns:a16="http://schemas.microsoft.com/office/drawing/2014/main" id="{317F615B-9F68-49E1-BE09-8A895170F4D4}"/>
              </a:ext>
            </a:extLst>
          </p:cNvPr>
          <p:cNvSpPr/>
          <p:nvPr/>
        </p:nvSpPr>
        <p:spPr>
          <a:xfrm>
            <a:off x="4625558" y="3401252"/>
            <a:ext cx="1126837" cy="519545"/>
          </a:xfrm>
          <a:prstGeom prst="mathEqual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1D03BE-0CED-4FF1-9BA6-994BBB875861}"/>
              </a:ext>
            </a:extLst>
          </p:cNvPr>
          <p:cNvSpPr txBox="1"/>
          <p:nvPr/>
        </p:nvSpPr>
        <p:spPr>
          <a:xfrm>
            <a:off x="4954006" y="2894643"/>
            <a:ext cx="82497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800" b="1" dirty="0">
                <a:solidFill>
                  <a:srgbClr val="253E8E"/>
                </a:solidFill>
              </a:rPr>
              <a:t>?</a:t>
            </a:r>
            <a:endParaRPr lang="en-US" sz="3800" b="1" dirty="0">
              <a:solidFill>
                <a:srgbClr val="253E8E"/>
              </a:solidFill>
            </a:endParaRPr>
          </a:p>
        </p:txBody>
      </p:sp>
      <p:sp>
        <p:nvSpPr>
          <p:cNvPr id="17" name="Content Placeholder 1">
            <a:extLst>
              <a:ext uri="{FF2B5EF4-FFF2-40B4-BE49-F238E27FC236}">
                <a16:creationId xmlns:a16="http://schemas.microsoft.com/office/drawing/2014/main" id="{2977F8F8-7182-4ACA-B236-6ECBDDED2E6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71992" y="1112457"/>
            <a:ext cx="11022013" cy="5051425"/>
          </a:xfrm>
        </p:spPr>
        <p:txBody>
          <a:bodyPr/>
          <a:lstStyle/>
          <a:p>
            <a:r>
              <a:rPr lang="hu-HU" altLang="en-US" dirty="0"/>
              <a:t>Ha megfelelő: a tanulás terminálhat.</a:t>
            </a:r>
          </a:p>
          <a:p>
            <a:r>
              <a:rPr lang="hu-HU" altLang="en-US" dirty="0"/>
              <a:t>Ha nem megfelelő: a mérnök ellenpéldát szolgáltat.</a:t>
            </a:r>
          </a:p>
          <a:p>
            <a:pPr lvl="1"/>
            <a:r>
              <a:rPr lang="hu-HU" altLang="en-US" dirty="0"/>
              <a:t>Folytatódik a tanulás.</a:t>
            </a:r>
            <a:endParaRPr alt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5437327-1844-4D74-A2B5-341B0BB314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838" y="2803785"/>
            <a:ext cx="8822362" cy="2613662"/>
          </a:xfrm>
          <a:prstGeom prst="rect">
            <a:avLst/>
          </a:prstGeom>
        </p:spPr>
      </p:pic>
      <p:sp>
        <p:nvSpPr>
          <p:cNvPr id="3" name="Cím 2">
            <a:extLst>
              <a:ext uri="{FF2B5EF4-FFF2-40B4-BE49-F238E27FC236}">
                <a16:creationId xmlns:a16="http://schemas.microsoft.com/office/drawing/2014/main" id="{1329917C-9157-48E7-B55A-A7985C0D6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Interaktív</a:t>
            </a:r>
            <a:r>
              <a:rPr lang="en-US" dirty="0"/>
              <a:t> </a:t>
            </a:r>
            <a:r>
              <a:rPr lang="en-US" dirty="0" err="1"/>
              <a:t>tanulás-alapú</a:t>
            </a:r>
            <a:r>
              <a:rPr lang="en-US" dirty="0"/>
              <a:t> </a:t>
            </a:r>
            <a:r>
              <a:rPr lang="en-US" dirty="0" err="1"/>
              <a:t>tervezés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FCB1E31-09B2-441D-A48B-6FBB2233116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EBF321F-AA56-4ED5-8C48-11D47CF789D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703A735-12B5-441C-AB02-1162A470BDD4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13" name="Lekerekített téglalapbuborék 21">
            <a:extLst>
              <a:ext uri="{FF2B5EF4-FFF2-40B4-BE49-F238E27FC236}">
                <a16:creationId xmlns:a16="http://schemas.microsoft.com/office/drawing/2014/main" id="{D7E3754C-9B59-4FC2-8166-2B71A29307C5}"/>
              </a:ext>
            </a:extLst>
          </p:cNvPr>
          <p:cNvSpPr/>
          <p:nvPr/>
        </p:nvSpPr>
        <p:spPr>
          <a:xfrm>
            <a:off x="9371073" y="2300198"/>
            <a:ext cx="2481224" cy="1007175"/>
          </a:xfrm>
          <a:prstGeom prst="wedgeRoundRectCallout">
            <a:avLst>
              <a:gd name="adj1" fmla="val -38994"/>
              <a:gd name="adj2" fmla="val 13112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sz="2000" dirty="0"/>
              <a:t>Összetett </a:t>
            </a:r>
            <a:r>
              <a:rPr lang="hu-HU" sz="2000" dirty="0" err="1"/>
              <a:t>statechart</a:t>
            </a:r>
            <a:r>
              <a:rPr lang="hu-HU" sz="2000" dirty="0"/>
              <a:t>-rendszer</a:t>
            </a:r>
          </a:p>
          <a:p>
            <a:pPr algn="ctr">
              <a:defRPr/>
            </a:pPr>
            <a:r>
              <a:rPr lang="hu-HU" sz="2000" dirty="0"/>
              <a:t>(Gamma)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9854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69C9479-E697-4C4D-B0C9-E28D5BF86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62" y="1155700"/>
            <a:ext cx="5886052" cy="3343278"/>
          </a:xfrm>
          <a:prstGeom prst="rect">
            <a:avLst/>
          </a:prstGeom>
        </p:spPr>
      </p:pic>
      <p:sp>
        <p:nvSpPr>
          <p:cNvPr id="17410" name="Dia számának helye 2">
            <a:extLst>
              <a:ext uri="{FF2B5EF4-FFF2-40B4-BE49-F238E27FC236}">
                <a16:creationId xmlns:a16="http://schemas.microsoft.com/office/drawing/2014/main" id="{FC35A22C-11B4-4CEE-BD3E-8C27E477CC03}"/>
              </a:ext>
            </a:extLst>
          </p:cNvPr>
          <p:cNvSpPr>
            <a:spLocks noGrp="1" noChangeArrowheads="1"/>
          </p:cNvSpPr>
          <p:nvPr>
            <p:ph type="sldNum" sz="quarter" idx="1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Open Sans" panose="020B0604020202020204" charset="0"/>
              </a:defRPr>
            </a:lvl1pPr>
            <a:lvl2pPr marL="742950" indent="-285750">
              <a:spcBef>
                <a:spcPts val="500"/>
              </a:spcBef>
              <a:buChar char="◦"/>
              <a:defRPr sz="2400">
                <a:solidFill>
                  <a:schemeClr val="tx1"/>
                </a:solidFill>
                <a:latin typeface="Open Sans" panose="020B0604020202020204" charset="0"/>
              </a:defRPr>
            </a:lvl2pPr>
            <a:lvl3pPr marL="1143000" indent="-228600"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Open Sans" panose="020B0604020202020204" charset="0"/>
              </a:defRPr>
            </a:lvl3pPr>
            <a:lvl4pPr marL="16002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4pPr>
            <a:lvl5pPr marL="20574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5pPr>
            <a:lvl6pPr marL="25146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6pPr>
            <a:lvl7pPr marL="29718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7pPr>
            <a:lvl8pPr marL="34290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8pPr>
            <a:lvl9pPr marL="38862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FF0D54D5-AAD7-449F-98F0-0D6841ABC1FB}" type="slidenum">
              <a:rPr lang="en-US" altLang="hu-HU" sz="1200" smtClean="0">
                <a:solidFill>
                  <a:schemeClr val="tx2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36</a:t>
            </a:fld>
            <a:endParaRPr lang="en-US" altLang="hu-HU" sz="1200">
              <a:solidFill>
                <a:schemeClr val="tx2"/>
              </a:solidFill>
            </a:endParaRPr>
          </a:p>
        </p:txBody>
      </p:sp>
      <p:sp>
        <p:nvSpPr>
          <p:cNvPr id="17411" name="Cím 5">
            <a:extLst>
              <a:ext uri="{FF2B5EF4-FFF2-40B4-BE49-F238E27FC236}">
                <a16:creationId xmlns:a16="http://schemas.microsoft.com/office/drawing/2014/main" id="{E461B01B-AE55-40DD-8C1A-E5A6017C77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4675" y="293688"/>
            <a:ext cx="11022013" cy="722312"/>
          </a:xfrm>
        </p:spPr>
        <p:txBody>
          <a:bodyPr/>
          <a:lstStyle/>
          <a:p>
            <a:pPr eaLnBrk="1" hangingPunct="1"/>
            <a:r>
              <a:rPr lang="hu-HU" altLang="hu-HU" dirty="0"/>
              <a:t>Kész rendszer</a:t>
            </a:r>
            <a:endParaRPr lang="en-US" altLang="hu-HU" dirty="0"/>
          </a:p>
        </p:txBody>
      </p:sp>
      <p:sp>
        <p:nvSpPr>
          <p:cNvPr id="17412" name="Élőláb helye 1">
            <a:extLst>
              <a:ext uri="{FF2B5EF4-FFF2-40B4-BE49-F238E27FC236}">
                <a16:creationId xmlns:a16="http://schemas.microsoft.com/office/drawing/2014/main" id="{2AC0AAC5-6CF3-4577-BE09-A56813DE064F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Open Sans" panose="020B0604020202020204" charset="0"/>
              </a:defRPr>
            </a:lvl1pPr>
            <a:lvl2pPr marL="742950" indent="-285750">
              <a:spcBef>
                <a:spcPts val="500"/>
              </a:spcBef>
              <a:buChar char="◦"/>
              <a:defRPr sz="2400">
                <a:solidFill>
                  <a:schemeClr val="tx1"/>
                </a:solidFill>
                <a:latin typeface="Open Sans" panose="020B0604020202020204" charset="0"/>
              </a:defRPr>
            </a:lvl2pPr>
            <a:lvl3pPr marL="1143000" indent="-228600"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Open Sans" panose="020B0604020202020204" charset="0"/>
              </a:defRPr>
            </a:lvl3pPr>
            <a:lvl4pPr marL="16002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4pPr>
            <a:lvl5pPr marL="20574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5pPr>
            <a:lvl6pPr marL="25146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6pPr>
            <a:lvl7pPr marL="29718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7pPr>
            <a:lvl8pPr marL="34290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8pPr>
            <a:lvl9pPr marL="38862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TDK 2020: Intelligens rendszerek szekció</a:t>
            </a:r>
          </a:p>
        </p:txBody>
      </p:sp>
      <p:cxnSp>
        <p:nvCxnSpPr>
          <p:cNvPr id="13" name="Straight Connector 25">
            <a:extLst>
              <a:ext uri="{FF2B5EF4-FFF2-40B4-BE49-F238E27FC236}">
                <a16:creationId xmlns:a16="http://schemas.microsoft.com/office/drawing/2014/main" id="{D6927C98-DAC2-4038-8A5E-73D937A2C8C7}"/>
              </a:ext>
            </a:extLst>
          </p:cNvPr>
          <p:cNvCxnSpPr>
            <a:cxnSpLocks/>
          </p:cNvCxnSpPr>
          <p:nvPr/>
        </p:nvCxnSpPr>
        <p:spPr>
          <a:xfrm>
            <a:off x="6096000" y="3101340"/>
            <a:ext cx="5794893" cy="1038329"/>
          </a:xfrm>
          <a:prstGeom prst="line">
            <a:avLst/>
          </a:prstGeom>
          <a:ln w="57150">
            <a:solidFill>
              <a:schemeClr val="accent5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25">
            <a:extLst>
              <a:ext uri="{FF2B5EF4-FFF2-40B4-BE49-F238E27FC236}">
                <a16:creationId xmlns:a16="http://schemas.microsoft.com/office/drawing/2014/main" id="{0FCCF36C-DB55-4486-9947-BD805B8BBC6A}"/>
              </a:ext>
            </a:extLst>
          </p:cNvPr>
          <p:cNvCxnSpPr>
            <a:cxnSpLocks/>
          </p:cNvCxnSpPr>
          <p:nvPr/>
        </p:nvCxnSpPr>
        <p:spPr>
          <a:xfrm>
            <a:off x="3958590" y="4279369"/>
            <a:ext cx="2289810" cy="2029356"/>
          </a:xfrm>
          <a:prstGeom prst="line">
            <a:avLst/>
          </a:prstGeom>
          <a:ln w="57150">
            <a:solidFill>
              <a:schemeClr val="accent5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kerekített téglalapbuborék 21">
            <a:extLst>
              <a:ext uri="{FF2B5EF4-FFF2-40B4-BE49-F238E27FC236}">
                <a16:creationId xmlns:a16="http://schemas.microsoft.com/office/drawing/2014/main" id="{E32B690A-6F09-4657-84E3-E2295C97A146}"/>
              </a:ext>
            </a:extLst>
          </p:cNvPr>
          <p:cNvSpPr/>
          <p:nvPr/>
        </p:nvSpPr>
        <p:spPr>
          <a:xfrm>
            <a:off x="7857233" y="1979580"/>
            <a:ext cx="1916687" cy="574797"/>
          </a:xfrm>
          <a:prstGeom prst="wedgeRoundRectCallout">
            <a:avLst>
              <a:gd name="adj1" fmla="val -109014"/>
              <a:gd name="adj2" fmla="val 4840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sz="2000" dirty="0"/>
              <a:t>Kijelző</a:t>
            </a:r>
            <a:endParaRPr lang="en-US" sz="2000" dirty="0"/>
          </a:p>
        </p:txBody>
      </p:sp>
      <p:sp>
        <p:nvSpPr>
          <p:cNvPr id="17" name="Lekerekített téglalapbuborék 21">
            <a:extLst>
              <a:ext uri="{FF2B5EF4-FFF2-40B4-BE49-F238E27FC236}">
                <a16:creationId xmlns:a16="http://schemas.microsoft.com/office/drawing/2014/main" id="{6C101938-EE7C-40BC-B3AA-344653BAD9DE}"/>
              </a:ext>
            </a:extLst>
          </p:cNvPr>
          <p:cNvSpPr/>
          <p:nvPr/>
        </p:nvSpPr>
        <p:spPr>
          <a:xfrm>
            <a:off x="6898889" y="1155729"/>
            <a:ext cx="1916687" cy="574797"/>
          </a:xfrm>
          <a:prstGeom prst="wedgeRoundRectCallout">
            <a:avLst>
              <a:gd name="adj1" fmla="val -147180"/>
              <a:gd name="adj2" fmla="val 16153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sz="2000" dirty="0"/>
              <a:t>Vezérlés</a:t>
            </a:r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0355C7-5662-4DAC-8AFF-D847D73302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750" y="4217264"/>
            <a:ext cx="5408324" cy="2153565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95A6B7-8C65-4E39-9F79-6EA6C067D26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hu-HU" dirty="0">
                <a:solidFill>
                  <a:srgbClr val="253E8E"/>
                </a:solidFill>
              </a:rPr>
              <a:t>Orákulum</a:t>
            </a:r>
            <a:r>
              <a:rPr lang="hu-HU" dirty="0"/>
              <a:t>:</a:t>
            </a:r>
          </a:p>
          <a:p>
            <a:pPr lvl="1"/>
            <a:r>
              <a:rPr lang="hu-HU" dirty="0"/>
              <a:t>Interakció a felhasználóval:</a:t>
            </a:r>
          </a:p>
          <a:p>
            <a:pPr lvl="2"/>
            <a:r>
              <a:rPr lang="hu-HU" dirty="0"/>
              <a:t>követelményeket értelmezi és összehangolja</a:t>
            </a:r>
          </a:p>
          <a:p>
            <a:pPr lvl="1"/>
            <a:r>
              <a:rPr lang="hu-HU" dirty="0"/>
              <a:t>Ügyel a követelmények konzisztenciájára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D38BFE-455E-49EF-B1D2-DB7D42B06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Interaktív</a:t>
            </a:r>
            <a:r>
              <a:rPr lang="en-US" dirty="0"/>
              <a:t> </a:t>
            </a:r>
            <a:r>
              <a:rPr lang="en-US" dirty="0" err="1"/>
              <a:t>tanulás-alapú</a:t>
            </a:r>
            <a:r>
              <a:rPr lang="en-US" dirty="0"/>
              <a:t> </a:t>
            </a:r>
            <a:r>
              <a:rPr lang="en-US" dirty="0" err="1"/>
              <a:t>tervezés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571526-748B-44B2-9546-05D30876A84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 dirty="0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C24C69-0B2C-4741-A13A-7AE34C4083B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703A735-12B5-441C-AB02-1162A470BDD4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2B95AF-2FC3-4E9E-9761-1320FB8C3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667" y="3190875"/>
            <a:ext cx="8592855" cy="288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737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95A6B7-8C65-4E39-9F79-6EA6C067D26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hu-HU" dirty="0">
                <a:solidFill>
                  <a:srgbClr val="253E8E"/>
                </a:solidFill>
              </a:rPr>
              <a:t>Tanuló algoritmus</a:t>
            </a:r>
            <a:r>
              <a:rPr lang="hu-HU" dirty="0"/>
              <a:t>:</a:t>
            </a:r>
          </a:p>
          <a:p>
            <a:pPr lvl="1"/>
            <a:r>
              <a:rPr lang="hu-HU" dirty="0"/>
              <a:t>Vezérli a modellszintézist</a:t>
            </a:r>
          </a:p>
          <a:p>
            <a:pPr lvl="1"/>
            <a:r>
              <a:rPr lang="hu-HU" dirty="0"/>
              <a:t>Heurisztikák szerint csak a legrelevánsabb kérdéseket teszi fel</a:t>
            </a:r>
          </a:p>
          <a:p>
            <a:pPr marL="457200" lvl="1" indent="0">
              <a:buNone/>
            </a:pPr>
            <a:r>
              <a:rPr lang="en-US" dirty="0">
                <a:sym typeface="Wingdings" panose="05000000000000000000" pitchFamily="2" charset="2"/>
              </a:rPr>
              <a:t>	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>
                <a:solidFill>
                  <a:srgbClr val="253E8E"/>
                </a:solidFill>
                <a:sym typeface="Wingdings" panose="05000000000000000000" pitchFamily="2" charset="2"/>
              </a:rPr>
              <a:t>„Design </a:t>
            </a:r>
            <a:r>
              <a:rPr lang="hu-HU" dirty="0" err="1">
                <a:solidFill>
                  <a:srgbClr val="253E8E"/>
                </a:solidFill>
                <a:sym typeface="Wingdings" panose="05000000000000000000" pitchFamily="2" charset="2"/>
              </a:rPr>
              <a:t>Space</a:t>
            </a:r>
            <a:r>
              <a:rPr lang="hu-HU" dirty="0">
                <a:solidFill>
                  <a:srgbClr val="253E8E"/>
                </a:solidFill>
                <a:sym typeface="Wingdings" panose="05000000000000000000" pitchFamily="2" charset="2"/>
              </a:rPr>
              <a:t>”</a:t>
            </a:r>
            <a:r>
              <a:rPr lang="hu-HU" dirty="0">
                <a:sym typeface="Wingdings" panose="05000000000000000000" pitchFamily="2" charset="2"/>
              </a:rPr>
              <a:t> csökkentése</a:t>
            </a:r>
            <a:endParaRPr lang="hu-HU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D38BFE-455E-49EF-B1D2-DB7D42B06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Interaktív</a:t>
            </a:r>
            <a:r>
              <a:rPr lang="en-US" dirty="0"/>
              <a:t> </a:t>
            </a:r>
            <a:r>
              <a:rPr lang="en-US" dirty="0" err="1"/>
              <a:t>tanulás-alapú</a:t>
            </a:r>
            <a:r>
              <a:rPr lang="en-US" dirty="0"/>
              <a:t> </a:t>
            </a:r>
            <a:r>
              <a:rPr lang="en-US" dirty="0" err="1"/>
              <a:t>tervezés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571526-748B-44B2-9546-05D30876A84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 dirty="0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C24C69-0B2C-4741-A13A-7AE34C4083B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703A735-12B5-441C-AB02-1162A470BDD4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D43158E-4692-4687-9477-180CDD828D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667" y="3190875"/>
            <a:ext cx="8592855" cy="288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301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95A6B7-8C65-4E39-9F79-6EA6C067D26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eaLnBrk="1" hangingPunct="1"/>
            <a:r>
              <a:rPr lang="hu-HU" altLang="hu-HU" dirty="0" err="1">
                <a:solidFill>
                  <a:srgbClr val="253E8E"/>
                </a:solidFill>
              </a:rPr>
              <a:t>Proof</a:t>
            </a:r>
            <a:r>
              <a:rPr lang="hu-HU" altLang="hu-HU" dirty="0">
                <a:solidFill>
                  <a:srgbClr val="253E8E"/>
                </a:solidFill>
              </a:rPr>
              <a:t>-of-</a:t>
            </a:r>
            <a:r>
              <a:rPr lang="hu-HU" altLang="hu-HU" dirty="0" err="1">
                <a:solidFill>
                  <a:srgbClr val="253E8E"/>
                </a:solidFill>
              </a:rPr>
              <a:t>Concept</a:t>
            </a:r>
            <a:r>
              <a:rPr lang="hu-HU" altLang="hu-HU" dirty="0"/>
              <a:t> implementáció</a:t>
            </a:r>
          </a:p>
          <a:p>
            <a:pPr eaLnBrk="1" hangingPunct="1"/>
            <a:r>
              <a:rPr lang="hu-HU" altLang="hu-HU" dirty="0"/>
              <a:t>Optimalizáció érdekében:</a:t>
            </a:r>
          </a:p>
          <a:p>
            <a:pPr lvl="1" eaLnBrk="1" hangingPunct="1"/>
            <a:r>
              <a:rPr lang="hu-HU" altLang="hu-HU" dirty="0"/>
              <a:t>Ellentmondásos követelményeket kezelni képes </a:t>
            </a:r>
            <a:r>
              <a:rPr lang="hu-HU" altLang="hu-HU" dirty="0">
                <a:solidFill>
                  <a:srgbClr val="253E8E"/>
                </a:solidFill>
              </a:rPr>
              <a:t>cache</a:t>
            </a:r>
            <a:r>
              <a:rPr lang="hu-HU" altLang="hu-HU" dirty="0"/>
              <a:t> réteg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D38BFE-455E-49EF-B1D2-DB7D42B06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Implementáció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571526-748B-44B2-9546-05D30876A84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 dirty="0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C24C69-0B2C-4741-A13A-7AE34C4083B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703A735-12B5-441C-AB02-1162A470BDD4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9BD4AE7-4B4E-4C94-8F02-34D61F179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906" y="3081865"/>
            <a:ext cx="7048514" cy="317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31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Content Placeholder 1">
            <a:extLst>
              <a:ext uri="{FF2B5EF4-FFF2-40B4-BE49-F238E27FC236}">
                <a16:creationId xmlns:a16="http://schemas.microsoft.com/office/drawing/2014/main" id="{9ABC32C7-F9EE-43CC-8967-0EEB7C504F76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201738"/>
            <a:ext cx="11022013" cy="5051425"/>
          </a:xfrm>
        </p:spPr>
        <p:txBody>
          <a:bodyPr/>
          <a:lstStyle/>
          <a:p>
            <a:r>
              <a:rPr lang="hu-HU" altLang="en-US" dirty="0"/>
              <a:t>A komponensmodellek tervezése nehéz és hosszadalmas</a:t>
            </a:r>
          </a:p>
          <a:p>
            <a:pPr lvl="1">
              <a:buFont typeface="Open Sans" charset="0"/>
              <a:buChar char="–"/>
            </a:pPr>
            <a:r>
              <a:rPr lang="hu-HU" altLang="en-US" dirty="0"/>
              <a:t>Modellalapú technikák szerepe</a:t>
            </a:r>
          </a:p>
        </p:txBody>
      </p:sp>
      <p:sp>
        <p:nvSpPr>
          <p:cNvPr id="20483" name="Title 2">
            <a:extLst>
              <a:ext uri="{FF2B5EF4-FFF2-40B4-BE49-F238E27FC236}">
                <a16:creationId xmlns:a16="http://schemas.microsoft.com/office/drawing/2014/main" id="{EB28D3D1-69B8-43F1-932A-D4DDB505EF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sz="3600" dirty="0"/>
              <a:t>Kritikus rendszerek hagyományos fejlesztése</a:t>
            </a:r>
            <a:endParaRPr lang="en-US" altLang="en-US" sz="3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A6A603-AA17-4A01-80F6-85F62173E66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6F57B85-6C97-4A09-9B23-ECD6CA6EEE7F}"/>
              </a:ext>
            </a:extLst>
          </p:cNvPr>
          <p:cNvSpPr/>
          <p:nvPr/>
        </p:nvSpPr>
        <p:spPr>
          <a:xfrm>
            <a:off x="3263901" y="3630613"/>
            <a:ext cx="4522304" cy="168592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8F214-AA2E-48DC-B826-751D5E99081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ED6E3701-7A01-4900-B5FE-17E3D2ACB91E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BD4570FC-D41D-42BF-AB4D-1E3B27C20C0D}"/>
              </a:ext>
            </a:extLst>
          </p:cNvPr>
          <p:cNvSpPr/>
          <p:nvPr/>
        </p:nvSpPr>
        <p:spPr>
          <a:xfrm rot="10800000">
            <a:off x="6107200" y="4363531"/>
            <a:ext cx="545380" cy="294209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5864EEE2-0668-46DC-B395-4739F1EECC08}"/>
              </a:ext>
            </a:extLst>
          </p:cNvPr>
          <p:cNvSpPr/>
          <p:nvPr/>
        </p:nvSpPr>
        <p:spPr>
          <a:xfrm>
            <a:off x="222769" y="3358357"/>
            <a:ext cx="2627313" cy="584200"/>
          </a:xfrm>
          <a:prstGeom prst="wedgeRoundRectCallout">
            <a:avLst>
              <a:gd name="adj1" fmla="val 56486"/>
              <a:gd name="adj2" fmla="val 114390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>
                <a:solidFill>
                  <a:schemeClr val="tx1"/>
                </a:solidFill>
              </a:rPr>
              <a:t>Modellszintézis</a:t>
            </a:r>
          </a:p>
          <a:p>
            <a:pPr algn="ctr">
              <a:defRPr/>
            </a:pPr>
            <a:r>
              <a:rPr lang="hu-HU" dirty="0">
                <a:solidFill>
                  <a:schemeClr val="tx1"/>
                </a:solidFill>
              </a:rPr>
              <a:t>a követelményekből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020D037B-02F9-4562-B5A6-2668FB57B51D}"/>
              </a:ext>
            </a:extLst>
          </p:cNvPr>
          <p:cNvSpPr/>
          <p:nvPr/>
        </p:nvSpPr>
        <p:spPr>
          <a:xfrm>
            <a:off x="419247" y="5031900"/>
            <a:ext cx="2081213" cy="764538"/>
          </a:xfrm>
          <a:prstGeom prst="wedgeRoundRectCallout">
            <a:avLst>
              <a:gd name="adj1" fmla="val 74180"/>
              <a:gd name="adj2" fmla="val -87176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>
                <a:solidFill>
                  <a:schemeClr val="tx1"/>
                </a:solidFill>
              </a:rPr>
              <a:t>A felhasználó inputjai alapján finomítás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Jobbra nyíl 35">
            <a:extLst>
              <a:ext uri="{FF2B5EF4-FFF2-40B4-BE49-F238E27FC236}">
                <a16:creationId xmlns:a16="http://schemas.microsoft.com/office/drawing/2014/main" id="{120A8DAE-B941-46BC-B438-7D50D6C42BD8}"/>
              </a:ext>
            </a:extLst>
          </p:cNvPr>
          <p:cNvSpPr/>
          <p:nvPr/>
        </p:nvSpPr>
        <p:spPr>
          <a:xfrm rot="2618604">
            <a:off x="5214938" y="5311775"/>
            <a:ext cx="931862" cy="204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" name="Lekerekített téglalap 8">
            <a:extLst>
              <a:ext uri="{FF2B5EF4-FFF2-40B4-BE49-F238E27FC236}">
                <a16:creationId xmlns:a16="http://schemas.microsoft.com/office/drawing/2014/main" id="{9FD31C50-7942-4CA8-87AD-3259759089D7}"/>
              </a:ext>
            </a:extLst>
          </p:cNvPr>
          <p:cNvSpPr/>
          <p:nvPr/>
        </p:nvSpPr>
        <p:spPr>
          <a:xfrm>
            <a:off x="3808413" y="4148138"/>
            <a:ext cx="1827212" cy="7683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/>
              <a:t>Komponens</a:t>
            </a:r>
          </a:p>
          <a:p>
            <a:pPr algn="ctr">
              <a:defRPr/>
            </a:pPr>
            <a:r>
              <a:rPr lang="hu-HU" dirty="0"/>
              <a:t>tervezés</a:t>
            </a:r>
            <a:endParaRPr lang="en-US" dirty="0"/>
          </a:p>
        </p:txBody>
      </p:sp>
      <p:sp>
        <p:nvSpPr>
          <p:cNvPr id="10" name="Lekerekített téglalap 9">
            <a:extLst>
              <a:ext uri="{FF2B5EF4-FFF2-40B4-BE49-F238E27FC236}">
                <a16:creationId xmlns:a16="http://schemas.microsoft.com/office/drawing/2014/main" id="{ECF9574C-1FBB-47C1-A101-89716C25C851}"/>
              </a:ext>
            </a:extLst>
          </p:cNvPr>
          <p:cNvSpPr/>
          <p:nvPr/>
        </p:nvSpPr>
        <p:spPr>
          <a:xfrm>
            <a:off x="6119813" y="5591175"/>
            <a:ext cx="2322512" cy="6540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/>
              <a:t>Implementáció</a:t>
            </a:r>
            <a:endParaRPr lang="en-US" dirty="0"/>
          </a:p>
        </p:txBody>
      </p:sp>
      <p:sp>
        <p:nvSpPr>
          <p:cNvPr id="12" name="Lekerekített téglalap 8">
            <a:extLst>
              <a:ext uri="{FF2B5EF4-FFF2-40B4-BE49-F238E27FC236}">
                <a16:creationId xmlns:a16="http://schemas.microsoft.com/office/drawing/2014/main" id="{0A1AC90E-D2C1-4BD5-BCD6-171B83F5303E}"/>
              </a:ext>
            </a:extLst>
          </p:cNvPr>
          <p:cNvSpPr/>
          <p:nvPr/>
        </p:nvSpPr>
        <p:spPr>
          <a:xfrm>
            <a:off x="8928100" y="4148138"/>
            <a:ext cx="1820863" cy="7683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/>
              <a:t>Komponens</a:t>
            </a:r>
          </a:p>
          <a:p>
            <a:pPr algn="ctr">
              <a:defRPr/>
            </a:pPr>
            <a:r>
              <a:rPr lang="hu-HU" dirty="0"/>
              <a:t>verifikáció</a:t>
            </a:r>
            <a:endParaRPr lang="en-US" dirty="0"/>
          </a:p>
        </p:txBody>
      </p:sp>
      <p:sp>
        <p:nvSpPr>
          <p:cNvPr id="13" name="Jobbra nyíl 35">
            <a:extLst>
              <a:ext uri="{FF2B5EF4-FFF2-40B4-BE49-F238E27FC236}">
                <a16:creationId xmlns:a16="http://schemas.microsoft.com/office/drawing/2014/main" id="{230EB057-1F86-4ECB-8C7D-9B78026B107E}"/>
              </a:ext>
            </a:extLst>
          </p:cNvPr>
          <p:cNvSpPr/>
          <p:nvPr/>
        </p:nvSpPr>
        <p:spPr>
          <a:xfrm rot="19154526">
            <a:off x="8520113" y="5311775"/>
            <a:ext cx="933450" cy="204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4" name="Lekerekített téglalap 7">
            <a:extLst>
              <a:ext uri="{FF2B5EF4-FFF2-40B4-BE49-F238E27FC236}">
                <a16:creationId xmlns:a16="http://schemas.microsoft.com/office/drawing/2014/main" id="{80BD607A-FBC0-4A82-BED8-A24C73311D28}"/>
              </a:ext>
            </a:extLst>
          </p:cNvPr>
          <p:cNvSpPr/>
          <p:nvPr/>
        </p:nvSpPr>
        <p:spPr>
          <a:xfrm>
            <a:off x="3150742" y="2404269"/>
            <a:ext cx="1824038" cy="7445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/>
              <a:t>Rendszer-</a:t>
            </a:r>
          </a:p>
          <a:p>
            <a:pPr algn="ctr">
              <a:defRPr/>
            </a:pPr>
            <a:r>
              <a:rPr lang="hu-HU" dirty="0"/>
              <a:t>tervezés</a:t>
            </a:r>
            <a:endParaRPr lang="en-US" dirty="0"/>
          </a:p>
        </p:txBody>
      </p:sp>
      <p:sp>
        <p:nvSpPr>
          <p:cNvPr id="15" name="Jobbra nyíl 34">
            <a:extLst>
              <a:ext uri="{FF2B5EF4-FFF2-40B4-BE49-F238E27FC236}">
                <a16:creationId xmlns:a16="http://schemas.microsoft.com/office/drawing/2014/main" id="{D4FF9C95-4A08-4E49-874C-97FF2E15ADAF}"/>
              </a:ext>
            </a:extLst>
          </p:cNvPr>
          <p:cNvSpPr/>
          <p:nvPr/>
        </p:nvSpPr>
        <p:spPr>
          <a:xfrm rot="2792365">
            <a:off x="3871912" y="3548063"/>
            <a:ext cx="931863" cy="2047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6" name="Lekerekített téglalap 8">
            <a:extLst>
              <a:ext uri="{FF2B5EF4-FFF2-40B4-BE49-F238E27FC236}">
                <a16:creationId xmlns:a16="http://schemas.microsoft.com/office/drawing/2014/main" id="{2253646C-0EBD-420A-B8D5-A99ECBCDA6CD}"/>
              </a:ext>
            </a:extLst>
          </p:cNvPr>
          <p:cNvSpPr/>
          <p:nvPr/>
        </p:nvSpPr>
        <p:spPr>
          <a:xfrm>
            <a:off x="9671050" y="2362200"/>
            <a:ext cx="1820863" cy="7667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hu-HU" dirty="0"/>
              <a:t>Rendszer</a:t>
            </a:r>
          </a:p>
          <a:p>
            <a:pPr algn="ctr">
              <a:defRPr/>
            </a:pPr>
            <a:r>
              <a:rPr lang="hu-HU" dirty="0"/>
              <a:t>verifikáció</a:t>
            </a:r>
            <a:endParaRPr lang="en-US" dirty="0"/>
          </a:p>
        </p:txBody>
      </p:sp>
      <p:sp>
        <p:nvSpPr>
          <p:cNvPr id="17" name="Jobbra nyíl 35">
            <a:extLst>
              <a:ext uri="{FF2B5EF4-FFF2-40B4-BE49-F238E27FC236}">
                <a16:creationId xmlns:a16="http://schemas.microsoft.com/office/drawing/2014/main" id="{228367EF-2271-4487-B58C-2A44D8A8BC22}"/>
              </a:ext>
            </a:extLst>
          </p:cNvPr>
          <p:cNvSpPr/>
          <p:nvPr/>
        </p:nvSpPr>
        <p:spPr>
          <a:xfrm rot="18248528">
            <a:off x="9643268" y="3548857"/>
            <a:ext cx="931863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8" name="Lekerekített téglalap 7">
            <a:extLst>
              <a:ext uri="{FF2B5EF4-FFF2-40B4-BE49-F238E27FC236}">
                <a16:creationId xmlns:a16="http://schemas.microsoft.com/office/drawing/2014/main" id="{AEC5B3B9-DAFB-41CE-BB26-6780F06A26D6}"/>
              </a:ext>
            </a:extLst>
          </p:cNvPr>
          <p:cNvSpPr/>
          <p:nvPr/>
        </p:nvSpPr>
        <p:spPr>
          <a:xfrm>
            <a:off x="6887023" y="2314877"/>
            <a:ext cx="789678" cy="2554779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r>
              <a:rPr lang="hu-HU" dirty="0"/>
              <a:t>Követelmények</a:t>
            </a:r>
            <a:endParaRPr lang="en-US" dirty="0"/>
          </a:p>
        </p:txBody>
      </p:sp>
      <p:sp>
        <p:nvSpPr>
          <p:cNvPr id="19" name="Arrow: Right 44">
            <a:extLst>
              <a:ext uri="{FF2B5EF4-FFF2-40B4-BE49-F238E27FC236}">
                <a16:creationId xmlns:a16="http://schemas.microsoft.com/office/drawing/2014/main" id="{536EFD51-DBAD-48BB-AF53-983B591ECF88}"/>
              </a:ext>
            </a:extLst>
          </p:cNvPr>
          <p:cNvSpPr/>
          <p:nvPr/>
        </p:nvSpPr>
        <p:spPr>
          <a:xfrm>
            <a:off x="8015917" y="4363532"/>
            <a:ext cx="541338" cy="296863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Arrow: Right 46">
            <a:extLst>
              <a:ext uri="{FF2B5EF4-FFF2-40B4-BE49-F238E27FC236}">
                <a16:creationId xmlns:a16="http://schemas.microsoft.com/office/drawing/2014/main" id="{7814D47C-F8F0-4A8F-B567-71F5B403CB57}"/>
              </a:ext>
            </a:extLst>
          </p:cNvPr>
          <p:cNvSpPr/>
          <p:nvPr/>
        </p:nvSpPr>
        <p:spPr>
          <a:xfrm>
            <a:off x="8015917" y="2597148"/>
            <a:ext cx="1028700" cy="296863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" name="Arrow: Right 46">
            <a:extLst>
              <a:ext uri="{FF2B5EF4-FFF2-40B4-BE49-F238E27FC236}">
                <a16:creationId xmlns:a16="http://schemas.microsoft.com/office/drawing/2014/main" id="{4DA4669C-6812-4F73-A30B-81641C6DB5A9}"/>
              </a:ext>
            </a:extLst>
          </p:cNvPr>
          <p:cNvSpPr/>
          <p:nvPr/>
        </p:nvSpPr>
        <p:spPr>
          <a:xfrm rot="10800000">
            <a:off x="5601213" y="2597148"/>
            <a:ext cx="1028700" cy="296863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Footer Placeholder 1">
            <a:extLst>
              <a:ext uri="{FF2B5EF4-FFF2-40B4-BE49-F238E27FC236}">
                <a16:creationId xmlns:a16="http://schemas.microsoft.com/office/drawing/2014/main" id="{619FFF99-48A3-4AE2-9E3D-9D2960E385AF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Open Sans" panose="020B0604020202020204" charset="0"/>
              </a:defRPr>
            </a:lvl1pPr>
            <a:lvl2pPr marL="742950" indent="-285750">
              <a:spcBef>
                <a:spcPts val="500"/>
              </a:spcBef>
              <a:buChar char="◦"/>
              <a:defRPr sz="2400">
                <a:solidFill>
                  <a:schemeClr val="tx1"/>
                </a:solidFill>
                <a:latin typeface="Open Sans" panose="020B0604020202020204" charset="0"/>
              </a:defRPr>
            </a:lvl2pPr>
            <a:lvl3pPr marL="1143000" indent="-228600"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Open Sans" panose="020B0604020202020204" charset="0"/>
              </a:defRPr>
            </a:lvl3pPr>
            <a:lvl4pPr marL="16002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4pPr>
            <a:lvl5pPr marL="20574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5pPr>
            <a:lvl6pPr marL="25146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6pPr>
            <a:lvl7pPr marL="29718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7pPr>
            <a:lvl8pPr marL="34290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8pPr>
            <a:lvl9pPr marL="38862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hu-HU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TDK 2020: Intelligens rendszerek szekció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hu-HU" sz="1200" dirty="0">
              <a:solidFill>
                <a:schemeClr val="tx2"/>
              </a:solidFill>
            </a:endParaRPr>
          </a:p>
        </p:txBody>
      </p:sp>
      <p:sp>
        <p:nvSpPr>
          <p:cNvPr id="30723" name="Slide Number Placeholder 2">
            <a:extLst>
              <a:ext uri="{FF2B5EF4-FFF2-40B4-BE49-F238E27FC236}">
                <a16:creationId xmlns:a16="http://schemas.microsoft.com/office/drawing/2014/main" id="{ED7F2C02-3B4C-45A4-95D0-8E7B0F926F66}"/>
              </a:ext>
            </a:extLst>
          </p:cNvPr>
          <p:cNvSpPr>
            <a:spLocks noGrp="1" noChangeArrowheads="1"/>
          </p:cNvSpPr>
          <p:nvPr>
            <p:ph type="sldNum" sz="quarter" idx="1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Open Sans" panose="020B0604020202020204" charset="0"/>
              </a:defRPr>
            </a:lvl1pPr>
            <a:lvl2pPr marL="742950" indent="-285750">
              <a:spcBef>
                <a:spcPts val="500"/>
              </a:spcBef>
              <a:buChar char="◦"/>
              <a:defRPr sz="2400">
                <a:solidFill>
                  <a:schemeClr val="tx1"/>
                </a:solidFill>
                <a:latin typeface="Open Sans" panose="020B0604020202020204" charset="0"/>
              </a:defRPr>
            </a:lvl2pPr>
            <a:lvl3pPr marL="1143000" indent="-228600"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Open Sans" panose="020B0604020202020204" charset="0"/>
              </a:defRPr>
            </a:lvl3pPr>
            <a:lvl4pPr marL="16002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4pPr>
            <a:lvl5pPr marL="2057400" indent="-228600"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5pPr>
            <a:lvl6pPr marL="25146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6pPr>
            <a:lvl7pPr marL="29718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7pPr>
            <a:lvl8pPr marL="34290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8pPr>
            <a:lvl9pPr marL="3886200" indent="-228600" eaLnBrk="0" fontAlgn="base" hangingPunct="0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Open Sans" panose="020B060402020202020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36955882-748F-4C19-A8FC-29FFB49E6D9A}" type="slidenum">
              <a:rPr lang="en-US" altLang="hu-HU" sz="1200" smtClean="0">
                <a:solidFill>
                  <a:schemeClr val="tx2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40</a:t>
            </a:fld>
            <a:endParaRPr lang="en-US" altLang="hu-HU" sz="1200">
              <a:solidFill>
                <a:schemeClr val="tx2"/>
              </a:solidFill>
            </a:endParaRPr>
          </a:p>
        </p:txBody>
      </p:sp>
      <p:sp>
        <p:nvSpPr>
          <p:cNvPr id="30724" name="Title 4">
            <a:extLst>
              <a:ext uri="{FF2B5EF4-FFF2-40B4-BE49-F238E27FC236}">
                <a16:creationId xmlns:a16="http://schemas.microsoft.com/office/drawing/2014/main" id="{53E6ED9C-C513-4F91-BF21-7465EE0BCF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hu-HU" altLang="hu-HU" dirty="0"/>
              <a:t>Összefoglalás</a:t>
            </a:r>
            <a:endParaRPr lang="en-US" altLang="hu-HU" dirty="0"/>
          </a:p>
        </p:txBody>
      </p:sp>
      <p:sp>
        <p:nvSpPr>
          <p:cNvPr id="30725" name="Tartalom helye 6">
            <a:extLst>
              <a:ext uri="{FF2B5EF4-FFF2-40B4-BE49-F238E27FC236}">
                <a16:creationId xmlns:a16="http://schemas.microsoft.com/office/drawing/2014/main" id="{3F78ABEF-EA34-40F2-8215-9E80BDC92149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677193"/>
            <a:ext cx="9555163" cy="2193925"/>
          </a:xfrm>
        </p:spPr>
        <p:txBody>
          <a:bodyPr/>
          <a:lstStyle/>
          <a:p>
            <a:pPr eaLnBrk="1" hangingPunct="1"/>
            <a:r>
              <a:rPr lang="hu-HU" altLang="hu-HU" dirty="0"/>
              <a:t>Módszertan kidolgozása</a:t>
            </a:r>
          </a:p>
          <a:p>
            <a:pPr eaLnBrk="1" hangingPunct="1"/>
            <a:r>
              <a:rPr lang="hu-HU" altLang="hu-HU" dirty="0"/>
              <a:t>Architektúra kidolgozása</a:t>
            </a:r>
          </a:p>
          <a:p>
            <a:pPr eaLnBrk="1" hangingPunct="1"/>
            <a:r>
              <a:rPr lang="hu-HU" altLang="hu-HU" dirty="0"/>
              <a:t>Interaktív automatatanulás megtervezése és kidolgozása</a:t>
            </a:r>
          </a:p>
        </p:txBody>
      </p:sp>
      <p:sp>
        <p:nvSpPr>
          <p:cNvPr id="3" name="Freeform 21">
            <a:extLst>
              <a:ext uri="{FF2B5EF4-FFF2-40B4-BE49-F238E27FC236}">
                <a16:creationId xmlns:a16="http://schemas.microsoft.com/office/drawing/2014/main" id="{D9C1E328-BE4D-4EEB-AE9F-0589E90EC68C}"/>
              </a:ext>
            </a:extLst>
          </p:cNvPr>
          <p:cNvSpPr/>
          <p:nvPr/>
        </p:nvSpPr>
        <p:spPr>
          <a:xfrm>
            <a:off x="574674" y="1133871"/>
            <a:ext cx="4606925" cy="444500"/>
          </a:xfrm>
          <a:custGeom>
            <a:avLst/>
            <a:gdLst>
              <a:gd name="connsiteX0" fmla="*/ 0 w 1077917"/>
              <a:gd name="connsiteY0" fmla="*/ 0 h 612898"/>
              <a:gd name="connsiteX1" fmla="*/ 1077917 w 1077917"/>
              <a:gd name="connsiteY1" fmla="*/ 0 h 612898"/>
              <a:gd name="connsiteX2" fmla="*/ 837049 w 1077917"/>
              <a:gd name="connsiteY2" fmla="*/ 612898 h 612898"/>
              <a:gd name="connsiteX3" fmla="*/ 0 w 1077917"/>
              <a:gd name="connsiteY3" fmla="*/ 612898 h 612898"/>
              <a:gd name="connsiteX4" fmla="*/ 0 w 1077917"/>
              <a:gd name="connsiteY4" fmla="*/ 0 h 61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7917" h="612898">
                <a:moveTo>
                  <a:pt x="0" y="0"/>
                </a:moveTo>
                <a:lnTo>
                  <a:pt x="1077917" y="0"/>
                </a:lnTo>
                <a:lnTo>
                  <a:pt x="837049" y="612898"/>
                </a:lnTo>
                <a:lnTo>
                  <a:pt x="0" y="61289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8288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hu-HU" sz="2800" dirty="0"/>
              <a:t>Elméleti eredmények</a:t>
            </a:r>
          </a:p>
        </p:txBody>
      </p:sp>
      <p:sp>
        <p:nvSpPr>
          <p:cNvPr id="8" name="Tartalom helye 6">
            <a:extLst>
              <a:ext uri="{FF2B5EF4-FFF2-40B4-BE49-F238E27FC236}">
                <a16:creationId xmlns:a16="http://schemas.microsoft.com/office/drawing/2014/main" id="{3520F865-980B-4B67-91E2-76CBD72A4C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675" y="4068762"/>
            <a:ext cx="9555163" cy="219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spcBef>
                <a:spcPts val="500"/>
              </a:spcBef>
              <a:spcAft>
                <a:spcPct val="0"/>
              </a:spcAft>
              <a:buFont typeface="Open Sans" panose="020B0606030504020204" pitchFamily="34" charset="0"/>
              <a:buChar char="–"/>
              <a:defRPr lang="en-US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ts val="500"/>
              </a:spcBef>
              <a:spcAft>
                <a:spcPct val="0"/>
              </a:spcAft>
              <a:buFont typeface="Open Sans" panose="020B0606030504020204" pitchFamily="34" charset="0"/>
              <a:buChar char="–"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ts val="500"/>
              </a:spcBef>
              <a:spcAft>
                <a:spcPct val="0"/>
              </a:spcAft>
              <a:buFont typeface="Open Sans" panose="020B0606030504020204" pitchFamily="34" charset="0"/>
              <a:buChar char="–"/>
              <a:defRPr lang="en-US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ts val="500"/>
              </a:spcBef>
              <a:spcAft>
                <a:spcPct val="0"/>
              </a:spcAft>
              <a:buFont typeface="Open Sans" panose="020B0606030504020204" pitchFamily="34" charset="0"/>
              <a:buChar char="–"/>
              <a:def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hu-HU" altLang="hu-HU"/>
              <a:t>PoC implementáció</a:t>
            </a:r>
          </a:p>
          <a:p>
            <a:pPr lvl="1" eaLnBrk="1" hangingPunct="1"/>
            <a:r>
              <a:rPr lang="hu-HU" altLang="hu-HU"/>
              <a:t>Használhatóság figyelembevételével</a:t>
            </a:r>
          </a:p>
          <a:p>
            <a:pPr lvl="1" eaLnBrk="1" hangingPunct="1"/>
            <a:r>
              <a:rPr lang="hu-HU" altLang="hu-HU"/>
              <a:t>Teljesítmény figyelembevételével</a:t>
            </a:r>
          </a:p>
          <a:p>
            <a:pPr eaLnBrk="1" hangingPunct="1"/>
            <a:r>
              <a:rPr lang="hu-HU" altLang="hu-HU"/>
              <a:t>Validáció esettanulmányon keresztül</a:t>
            </a:r>
            <a:endParaRPr lang="hu-HU" altLang="hu-HU" dirty="0"/>
          </a:p>
        </p:txBody>
      </p:sp>
      <p:sp>
        <p:nvSpPr>
          <p:cNvPr id="9" name="Freeform 21">
            <a:extLst>
              <a:ext uri="{FF2B5EF4-FFF2-40B4-BE49-F238E27FC236}">
                <a16:creationId xmlns:a16="http://schemas.microsoft.com/office/drawing/2014/main" id="{29DD9848-6046-4452-A815-CA1B8F9E3CE1}"/>
              </a:ext>
            </a:extLst>
          </p:cNvPr>
          <p:cNvSpPr/>
          <p:nvPr/>
        </p:nvSpPr>
        <p:spPr>
          <a:xfrm>
            <a:off x="574674" y="3525440"/>
            <a:ext cx="4606925" cy="444500"/>
          </a:xfrm>
          <a:custGeom>
            <a:avLst/>
            <a:gdLst>
              <a:gd name="connsiteX0" fmla="*/ 0 w 1077917"/>
              <a:gd name="connsiteY0" fmla="*/ 0 h 612898"/>
              <a:gd name="connsiteX1" fmla="*/ 1077917 w 1077917"/>
              <a:gd name="connsiteY1" fmla="*/ 0 h 612898"/>
              <a:gd name="connsiteX2" fmla="*/ 837049 w 1077917"/>
              <a:gd name="connsiteY2" fmla="*/ 612898 h 612898"/>
              <a:gd name="connsiteX3" fmla="*/ 0 w 1077917"/>
              <a:gd name="connsiteY3" fmla="*/ 612898 h 612898"/>
              <a:gd name="connsiteX4" fmla="*/ 0 w 1077917"/>
              <a:gd name="connsiteY4" fmla="*/ 0 h 61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7917" h="612898">
                <a:moveTo>
                  <a:pt x="0" y="0"/>
                </a:moveTo>
                <a:lnTo>
                  <a:pt x="1077917" y="0"/>
                </a:lnTo>
                <a:lnTo>
                  <a:pt x="837049" y="612898"/>
                </a:lnTo>
                <a:lnTo>
                  <a:pt x="0" y="61289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8288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hu-HU" sz="2800" dirty="0"/>
              <a:t>Gyakorlati eredmények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AF8D06-C27B-4F84-873C-79229E5A5F4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hu-HU" dirty="0"/>
              <a:t>Interaktív tanulás további, gyakorlati kiértékelése</a:t>
            </a:r>
          </a:p>
          <a:p>
            <a:endParaRPr lang="hu-HU" dirty="0"/>
          </a:p>
          <a:p>
            <a:r>
              <a:rPr lang="hu-HU" dirty="0"/>
              <a:t>További követelmény formalizmusok bevezetése</a:t>
            </a:r>
          </a:p>
          <a:p>
            <a:endParaRPr lang="hu-HU" dirty="0"/>
          </a:p>
          <a:p>
            <a:r>
              <a:rPr lang="hu-HU" dirty="0"/>
              <a:t>Magasabb szintű modell elemek bevezetése</a:t>
            </a:r>
          </a:p>
          <a:p>
            <a:pPr lvl="1"/>
            <a:r>
              <a:rPr lang="hu-HU" dirty="0"/>
              <a:t>Hierarchikus állapotok, </a:t>
            </a:r>
            <a:r>
              <a:rPr lang="hu-HU" dirty="0" err="1"/>
              <a:t>timeout</a:t>
            </a:r>
            <a:r>
              <a:rPr lang="hu-HU" dirty="0"/>
              <a:t> események, …</a:t>
            </a:r>
          </a:p>
          <a:p>
            <a:pPr lvl="1"/>
            <a:endParaRPr lang="hu-HU" dirty="0"/>
          </a:p>
          <a:p>
            <a:r>
              <a:rPr lang="hu-HU" dirty="0"/>
              <a:t>További automatatanuló algoritmusok interaktív variánsának tervezése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38AB985-5507-403D-B6DB-2AF2CA9C2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Jövőbeli lehetőségek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A9E66F-A170-4A0B-BACF-CEE641250E7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DA869-368C-4C95-AAD0-30C57D6B569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703A735-12B5-441C-AB02-1162A470BDD4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9852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C36CB6D-AA08-444A-8C73-D7CE27F58AC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74727" y="1035050"/>
            <a:ext cx="11274373" cy="5318125"/>
          </a:xfrm>
        </p:spPr>
        <p:txBody>
          <a:bodyPr/>
          <a:lstStyle/>
          <a:p>
            <a:r>
              <a:rPr lang="hu-HU" dirty="0"/>
              <a:t>Egy bonyolultabb modell esetén mennyi mérnöki munkával jár a rendszer működése? </a:t>
            </a:r>
          </a:p>
          <a:p>
            <a:pPr lvl="1"/>
            <a:r>
              <a:rPr lang="hu-HU" dirty="0"/>
              <a:t>Nagyban függ a követelményeket specifikáló mérnöktől.</a:t>
            </a:r>
          </a:p>
          <a:p>
            <a:pPr lvl="1"/>
            <a:r>
              <a:rPr lang="hu-HU" dirty="0"/>
              <a:t>Ellentmondásos követelmények több lépést eredményeznek.</a:t>
            </a:r>
          </a:p>
          <a:p>
            <a:pPr lvl="1"/>
            <a:r>
              <a:rPr lang="hu-HU" dirty="0"/>
              <a:t>Sok finomítási lépés esetén arányosan hosszabb a folyamat.</a:t>
            </a:r>
          </a:p>
          <a:p>
            <a:pPr lvl="1"/>
            <a:r>
              <a:rPr lang="en-US" b="1" dirty="0" err="1"/>
              <a:t>Célunk</a:t>
            </a:r>
            <a:r>
              <a:rPr lang="en-US" b="1" dirty="0"/>
              <a:t>: </a:t>
            </a:r>
            <a:r>
              <a:rPr lang="en-US" b="1" dirty="0" err="1"/>
              <a:t>tervezési</a:t>
            </a:r>
            <a:r>
              <a:rPr lang="en-US" b="1" dirty="0"/>
              <a:t> </a:t>
            </a:r>
            <a:r>
              <a:rPr lang="en-US" b="1" dirty="0" err="1"/>
              <a:t>támogatás</a:t>
            </a:r>
            <a:r>
              <a:rPr lang="en-US" b="1" dirty="0"/>
              <a:t> </a:t>
            </a:r>
            <a:r>
              <a:rPr lang="en-US" b="1" dirty="0" err="1"/>
              <a:t>nyújtása</a:t>
            </a:r>
            <a:r>
              <a:rPr lang="en-US" b="1" dirty="0"/>
              <a:t> a </a:t>
            </a:r>
            <a:r>
              <a:rPr lang="en-US" b="1" dirty="0" err="1"/>
              <a:t>mérnök</a:t>
            </a:r>
            <a:r>
              <a:rPr lang="en-US" b="1" dirty="0"/>
              <a:t> </a:t>
            </a:r>
            <a:r>
              <a:rPr lang="en-US" b="1" dirty="0" err="1"/>
              <a:t>számára</a:t>
            </a:r>
            <a:endParaRPr lang="hu-HU" b="1" dirty="0"/>
          </a:p>
          <a:p>
            <a:r>
              <a:rPr lang="hu-HU" dirty="0"/>
              <a:t>Lehetséges-e teljesen kiváltani az ember munkáját a folyamatban? </a:t>
            </a:r>
          </a:p>
          <a:p>
            <a:pPr lvl="1"/>
            <a:r>
              <a:rPr lang="en-US" dirty="0" err="1"/>
              <a:t>Követelmény</a:t>
            </a:r>
            <a:r>
              <a:rPr lang="en-US" dirty="0"/>
              <a:t> </a:t>
            </a:r>
            <a:r>
              <a:rPr lang="en-US" dirty="0" err="1"/>
              <a:t>tervezés</a:t>
            </a:r>
            <a:r>
              <a:rPr lang="en-US" dirty="0"/>
              <a:t>: </a:t>
            </a:r>
            <a:r>
              <a:rPr lang="en-US" dirty="0" err="1"/>
              <a:t>mérnöki</a:t>
            </a:r>
            <a:r>
              <a:rPr lang="en-US" dirty="0"/>
              <a:t> </a:t>
            </a:r>
            <a:r>
              <a:rPr lang="en-US" dirty="0" err="1"/>
              <a:t>feladat</a:t>
            </a:r>
            <a:r>
              <a:rPr lang="en-US" dirty="0"/>
              <a:t>, </a:t>
            </a:r>
            <a:r>
              <a:rPr lang="en-US" dirty="0" err="1"/>
              <a:t>inputja</a:t>
            </a:r>
            <a:r>
              <a:rPr lang="en-US" dirty="0"/>
              <a:t> a </a:t>
            </a:r>
            <a:r>
              <a:rPr lang="en-US" dirty="0" err="1"/>
              <a:t>megközelítésünknek</a:t>
            </a:r>
            <a:endParaRPr lang="hu-HU" dirty="0"/>
          </a:p>
          <a:p>
            <a:pPr lvl="1"/>
            <a:r>
              <a:rPr lang="hu-HU" dirty="0"/>
              <a:t>Célunk az, hogy a követelmény specifikáció</a:t>
            </a:r>
            <a:r>
              <a:rPr lang="en-US" dirty="0"/>
              <a:t> </a:t>
            </a:r>
            <a:r>
              <a:rPr lang="en-US" dirty="0" err="1"/>
              <a:t>utáni</a:t>
            </a:r>
            <a:r>
              <a:rPr lang="en-US" dirty="0"/>
              <a:t> </a:t>
            </a:r>
            <a:r>
              <a:rPr lang="hu-HU" dirty="0"/>
              <a:t>lépés</a:t>
            </a:r>
            <a:r>
              <a:rPr lang="en-US" dirty="0" err="1"/>
              <a:t>eket</a:t>
            </a:r>
            <a:r>
              <a:rPr lang="en-US" dirty="0"/>
              <a:t> </a:t>
            </a:r>
            <a:r>
              <a:rPr lang="hu-HU" dirty="0"/>
              <a:t>automatizáljuk.</a:t>
            </a:r>
          </a:p>
          <a:p>
            <a:pPr lvl="2"/>
            <a:r>
              <a:rPr lang="en-US" dirty="0" err="1">
                <a:sym typeface="Wingdings" panose="05000000000000000000" pitchFamily="2" charset="2"/>
              </a:rPr>
              <a:t>Eredmény</a:t>
            </a:r>
            <a:r>
              <a:rPr lang="en-US" dirty="0">
                <a:sym typeface="Wingdings" panose="05000000000000000000" pitchFamily="2" charset="2"/>
              </a:rPr>
              <a:t>: </a:t>
            </a:r>
            <a:r>
              <a:rPr lang="hu-HU" dirty="0">
                <a:sym typeface="Wingdings" panose="05000000000000000000" pitchFamily="2" charset="2"/>
              </a:rPr>
              <a:t>A tervező mérnöknek </a:t>
            </a:r>
            <a:r>
              <a:rPr lang="en-US" dirty="0" err="1">
                <a:sym typeface="Wingdings" panose="05000000000000000000" pitchFamily="2" charset="2"/>
              </a:rPr>
              <a:t>lehetőleg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csak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ellenőrizni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kelljen</a:t>
            </a:r>
            <a:r>
              <a:rPr lang="en-US" dirty="0">
                <a:sym typeface="Wingdings" panose="05000000000000000000" pitchFamily="2" charset="2"/>
              </a:rPr>
              <a:t> a </a:t>
            </a:r>
            <a:r>
              <a:rPr lang="en-US" dirty="0" err="1">
                <a:sym typeface="Wingdings" panose="05000000000000000000" pitchFamily="2" charset="2"/>
              </a:rPr>
              <a:t>létrehozott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modellt</a:t>
            </a:r>
            <a:r>
              <a:rPr lang="en-US" dirty="0">
                <a:sym typeface="Wingdings" panose="05000000000000000000" pitchFamily="2" charset="2"/>
              </a:rPr>
              <a:t>. 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2A2EB5-B51B-4D7D-A3F3-E7520E869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Bírálói kérdések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8FC9A2-7151-43A0-B410-C61F15EAA61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FA6C6-F747-4558-9E73-4A1E2E97D13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703A735-12B5-441C-AB02-1162A470BDD4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86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Content Placeholder 1">
            <a:extLst>
              <a:ext uri="{FF2B5EF4-FFF2-40B4-BE49-F238E27FC236}">
                <a16:creationId xmlns:a16="http://schemas.microsoft.com/office/drawing/2014/main" id="{989C150D-7774-45AD-A778-2DEA3C1C93DA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201738"/>
            <a:ext cx="11022013" cy="5051425"/>
          </a:xfrm>
        </p:spPr>
        <p:txBody>
          <a:bodyPr/>
          <a:lstStyle/>
          <a:p>
            <a:pPr>
              <a:buFont typeface="Open Sans" charset="0"/>
              <a:buChar char="–"/>
            </a:pPr>
            <a:r>
              <a:rPr altLang="en-US" dirty="0" err="1"/>
              <a:t>Rendőrség</a:t>
            </a:r>
            <a:r>
              <a:rPr altLang="en-US" dirty="0"/>
              <a:t> </a:t>
            </a:r>
            <a:r>
              <a:rPr altLang="en-US" dirty="0" err="1"/>
              <a:t>számára</a:t>
            </a:r>
            <a:r>
              <a:rPr altLang="en-US" dirty="0"/>
              <a:t> </a:t>
            </a:r>
            <a:r>
              <a:rPr altLang="en-US" dirty="0" err="1"/>
              <a:t>lehetőség</a:t>
            </a:r>
            <a:r>
              <a:rPr altLang="en-US" dirty="0"/>
              <a:t> </a:t>
            </a:r>
            <a:r>
              <a:rPr lang="hu-HU" altLang="en-US" dirty="0"/>
              <a:t>megszakításra</a:t>
            </a:r>
            <a:r>
              <a:rPr altLang="en-US" dirty="0"/>
              <a:t>: </a:t>
            </a:r>
            <a:r>
              <a:rPr altLang="en-US" dirty="0" err="1"/>
              <a:t>sárga</a:t>
            </a:r>
            <a:r>
              <a:rPr altLang="en-US" dirty="0"/>
              <a:t> </a:t>
            </a:r>
            <a:r>
              <a:rPr altLang="en-US" dirty="0" err="1"/>
              <a:t>villogó</a:t>
            </a:r>
            <a:endParaRPr altLang="en-US" dirty="0"/>
          </a:p>
          <a:p>
            <a:pPr>
              <a:buFont typeface="Open Sans" charset="0"/>
              <a:buChar char="–"/>
            </a:pPr>
            <a:r>
              <a:rPr altLang="en-US" dirty="0" err="1"/>
              <a:t>Kritikus</a:t>
            </a:r>
            <a:r>
              <a:rPr altLang="en-US" dirty="0"/>
              <a:t> </a:t>
            </a:r>
            <a:r>
              <a:rPr altLang="en-US" dirty="0" err="1"/>
              <a:t>rendszer</a:t>
            </a:r>
            <a:endParaRPr altLang="en-US" dirty="0"/>
          </a:p>
          <a:p>
            <a:pPr lvl="1">
              <a:buFont typeface="Open Sans" charset="0"/>
              <a:buChar char="–"/>
            </a:pPr>
            <a:r>
              <a:rPr altLang="en-US" dirty="0" err="1"/>
              <a:t>Fontos</a:t>
            </a:r>
            <a:r>
              <a:rPr altLang="en-US" dirty="0"/>
              <a:t> a </a:t>
            </a:r>
            <a:r>
              <a:rPr altLang="en-US" dirty="0" err="1"/>
              <a:t>helyes</a:t>
            </a:r>
            <a:r>
              <a:rPr altLang="en-US" dirty="0"/>
              <a:t> </a:t>
            </a:r>
            <a:r>
              <a:rPr altLang="en-US" dirty="0" err="1"/>
              <a:t>működés</a:t>
            </a:r>
            <a:endParaRPr altLang="en-US" dirty="0"/>
          </a:p>
          <a:p>
            <a:pPr lvl="2">
              <a:buFont typeface="Open Sans" charset="0"/>
              <a:buChar char="–"/>
            </a:pPr>
            <a:endParaRPr altLang="en-US" dirty="0"/>
          </a:p>
        </p:txBody>
      </p:sp>
      <p:sp>
        <p:nvSpPr>
          <p:cNvPr id="13315" name="Title 2">
            <a:extLst>
              <a:ext uri="{FF2B5EF4-FFF2-40B4-BE49-F238E27FC236}">
                <a16:creationId xmlns:a16="http://schemas.microsoft.com/office/drawing/2014/main" id="{1F0755B9-F5F0-4C2C-A02D-F5C2B26EF4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dirty="0" err="1"/>
              <a:t>Példa</a:t>
            </a:r>
            <a:r>
              <a:rPr lang="en-US" altLang="en-US" sz="3200" dirty="0"/>
              <a:t>: </a:t>
            </a:r>
            <a:r>
              <a:rPr lang="en-US" altLang="en-US" sz="3200" dirty="0" err="1"/>
              <a:t>Elosztottan</a:t>
            </a:r>
            <a:r>
              <a:rPr lang="en-US" altLang="en-US" sz="3200" dirty="0"/>
              <a:t> </a:t>
            </a:r>
            <a:r>
              <a:rPr lang="en-US" altLang="en-US" sz="3200" dirty="0" err="1"/>
              <a:t>futó</a:t>
            </a:r>
            <a:r>
              <a:rPr lang="en-US" altLang="en-US" sz="3200" dirty="0"/>
              <a:t> </a:t>
            </a:r>
            <a:r>
              <a:rPr lang="en-US" altLang="en-US" sz="3200" dirty="0" err="1"/>
              <a:t>közlekedési</a:t>
            </a:r>
            <a:r>
              <a:rPr lang="en-US" altLang="en-US" sz="3200" dirty="0"/>
              <a:t> </a:t>
            </a:r>
            <a:r>
              <a:rPr lang="en-US" altLang="en-US" sz="3200" dirty="0" err="1"/>
              <a:t>lámpa</a:t>
            </a:r>
            <a:r>
              <a:rPr lang="en-US" altLang="en-US" sz="3200" dirty="0"/>
              <a:t> </a:t>
            </a:r>
            <a:r>
              <a:rPr lang="en-US" altLang="en-US" sz="3200" dirty="0" err="1"/>
              <a:t>vezérlés</a:t>
            </a:r>
            <a:endParaRPr lang="en-US" altLang="en-US" sz="3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E9F72-4C1A-4D55-A7EF-976FA8E04B9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ADC816-4638-48D1-9AED-736C942DCC7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3C715CBD-8E87-4CEA-898A-4DB4BB9DE5F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AEF9CE-1986-4AC4-A5A8-3063FD792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796" y="3428995"/>
            <a:ext cx="2087884" cy="23774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F07BAD-82B1-4D08-8FA4-AE30E74FC4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158" y="3428996"/>
            <a:ext cx="2087884" cy="23774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D3F35B-E364-4FE5-8676-256E16A9A6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976" y="3432899"/>
            <a:ext cx="2087884" cy="23774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93A37FF-011A-4938-965D-C806C82E5A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9789" y="3428997"/>
            <a:ext cx="2087884" cy="2377445"/>
          </a:xfrm>
          <a:prstGeom prst="rect">
            <a:avLst/>
          </a:prstGeom>
        </p:spPr>
      </p:pic>
      <p:sp>
        <p:nvSpPr>
          <p:cNvPr id="12" name="Arrow: Right 44">
            <a:extLst>
              <a:ext uri="{FF2B5EF4-FFF2-40B4-BE49-F238E27FC236}">
                <a16:creationId xmlns:a16="http://schemas.microsoft.com/office/drawing/2014/main" id="{FD9B7E9A-1EF5-4004-858B-A8983D5D3A37}"/>
              </a:ext>
            </a:extLst>
          </p:cNvPr>
          <p:cNvSpPr/>
          <p:nvPr/>
        </p:nvSpPr>
        <p:spPr>
          <a:xfrm>
            <a:off x="2962211" y="4469289"/>
            <a:ext cx="541338" cy="296863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Arrow: Right 44">
            <a:extLst>
              <a:ext uri="{FF2B5EF4-FFF2-40B4-BE49-F238E27FC236}">
                <a16:creationId xmlns:a16="http://schemas.microsoft.com/office/drawing/2014/main" id="{8B263934-CE79-457E-8490-59A8879112C0}"/>
              </a:ext>
            </a:extLst>
          </p:cNvPr>
          <p:cNvSpPr/>
          <p:nvPr/>
        </p:nvSpPr>
        <p:spPr>
          <a:xfrm>
            <a:off x="5596100" y="4469289"/>
            <a:ext cx="541338" cy="296863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Arrow: Right 44">
            <a:extLst>
              <a:ext uri="{FF2B5EF4-FFF2-40B4-BE49-F238E27FC236}">
                <a16:creationId xmlns:a16="http://schemas.microsoft.com/office/drawing/2014/main" id="{F0D412FF-7945-4C3C-96E0-32AFC785713F}"/>
              </a:ext>
            </a:extLst>
          </p:cNvPr>
          <p:cNvSpPr/>
          <p:nvPr/>
        </p:nvSpPr>
        <p:spPr>
          <a:xfrm rot="16200000">
            <a:off x="1679072" y="5773101"/>
            <a:ext cx="324793" cy="296863"/>
          </a:xfrm>
          <a:prstGeom prst="rightArrow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58BD39-799F-4E25-ADC7-EAAC52E54194}"/>
              </a:ext>
            </a:extLst>
          </p:cNvPr>
          <p:cNvSpPr/>
          <p:nvPr/>
        </p:nvSpPr>
        <p:spPr>
          <a:xfrm>
            <a:off x="1768443" y="6083929"/>
            <a:ext cx="5486400" cy="18288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E08574-6113-4E60-B6A8-82E34CA5FB86}"/>
              </a:ext>
            </a:extLst>
          </p:cNvPr>
          <p:cNvSpPr/>
          <p:nvPr/>
        </p:nvSpPr>
        <p:spPr>
          <a:xfrm rot="5400000">
            <a:off x="6934803" y="5901681"/>
            <a:ext cx="457200" cy="18288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Content Placeholder 1">
            <a:extLst>
              <a:ext uri="{FF2B5EF4-FFF2-40B4-BE49-F238E27FC236}">
                <a16:creationId xmlns:a16="http://schemas.microsoft.com/office/drawing/2014/main" id="{C9903C62-81A3-4C98-9DA1-26B05560E13D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574675" y="1201738"/>
            <a:ext cx="11022013" cy="5051425"/>
          </a:xfrm>
        </p:spPr>
        <p:txBody>
          <a:bodyPr/>
          <a:lstStyle/>
          <a:p>
            <a:r>
              <a:rPr lang="hu-HU" altLang="en-US" dirty="0"/>
              <a:t>Három komponens</a:t>
            </a:r>
          </a:p>
          <a:p>
            <a:pPr lvl="1"/>
            <a:r>
              <a:rPr lang="hu-HU" altLang="en-US" dirty="0"/>
              <a:t>A közlekedési lámpa</a:t>
            </a:r>
          </a:p>
          <a:p>
            <a:pPr lvl="1"/>
            <a:r>
              <a:rPr lang="hu-HU" altLang="en-US" dirty="0"/>
              <a:t>A gyalogos átkelő lámpa</a:t>
            </a:r>
          </a:p>
          <a:p>
            <a:pPr lvl="1"/>
            <a:r>
              <a:rPr lang="hu-HU" altLang="en-US" dirty="0"/>
              <a:t>Vezérlő</a:t>
            </a:r>
            <a:endParaRPr altLang="en-US" dirty="0"/>
          </a:p>
        </p:txBody>
      </p:sp>
      <p:sp>
        <p:nvSpPr>
          <p:cNvPr id="18435" name="Title 2">
            <a:extLst>
              <a:ext uri="{FF2B5EF4-FFF2-40B4-BE49-F238E27FC236}">
                <a16:creationId xmlns:a16="http://schemas.microsoft.com/office/drawing/2014/main" id="{C7C216E4-1A5F-4D30-98EB-108B3B43DE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Komponensek</a:t>
            </a:r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79F255-126B-4488-91DF-E9271188745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 dirty="0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82C2A6-37CA-424A-ABA5-BEDA5C1CE58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9E0ABE95-715E-41C5-AE16-131A21C1D8F8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18439" name="Kép 6">
            <a:extLst>
              <a:ext uri="{FF2B5EF4-FFF2-40B4-BE49-F238E27FC236}">
                <a16:creationId xmlns:a16="http://schemas.microsoft.com/office/drawing/2014/main" id="{9BBD5652-7FC5-4BC8-AA2B-3CFB70292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4893" y="4681633"/>
            <a:ext cx="1833562" cy="161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0" name="Kép 6">
            <a:extLst>
              <a:ext uri="{FF2B5EF4-FFF2-40B4-BE49-F238E27FC236}">
                <a16:creationId xmlns:a16="http://schemas.microsoft.com/office/drawing/2014/main" id="{A7D42387-E861-4E3C-8EDA-33CBBD18A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9334" y="931863"/>
            <a:ext cx="1835150" cy="161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1" name="Kép 6">
            <a:extLst>
              <a:ext uri="{FF2B5EF4-FFF2-40B4-BE49-F238E27FC236}">
                <a16:creationId xmlns:a16="http://schemas.microsoft.com/office/drawing/2014/main" id="{6C09D137-14EA-469C-A133-44155C645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781" y="2320925"/>
            <a:ext cx="1835150" cy="161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F3BA9C-4A60-4762-AC74-70B7CC34ACCC}"/>
              </a:ext>
            </a:extLst>
          </p:cNvPr>
          <p:cNvCxnSpPr>
            <a:cxnSpLocks/>
            <a:endCxn id="18440" idx="1"/>
          </p:cNvCxnSpPr>
          <p:nvPr/>
        </p:nvCxnSpPr>
        <p:spPr>
          <a:xfrm flipV="1">
            <a:off x="6677891" y="1739107"/>
            <a:ext cx="3391443" cy="807243"/>
          </a:xfrm>
          <a:prstGeom prst="line">
            <a:avLst/>
          </a:prstGeom>
          <a:ln w="5715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823EDB8-50F9-4700-BBBA-574FB8963759}"/>
              </a:ext>
            </a:extLst>
          </p:cNvPr>
          <p:cNvCxnSpPr>
            <a:cxnSpLocks/>
          </p:cNvCxnSpPr>
          <p:nvPr/>
        </p:nvCxnSpPr>
        <p:spPr>
          <a:xfrm>
            <a:off x="6160655" y="4102101"/>
            <a:ext cx="1594238" cy="952499"/>
          </a:xfrm>
          <a:prstGeom prst="line">
            <a:avLst/>
          </a:prstGeom>
          <a:ln w="5715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9593D6A5-AC1A-4B75-AEFA-A3D0B8EB95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5127" y="2441097"/>
            <a:ext cx="2087884" cy="23774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Interaktív tanulás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57771" y="1041755"/>
            <a:ext cx="11022013" cy="5051425"/>
          </a:xfrm>
        </p:spPr>
        <p:txBody>
          <a:bodyPr/>
          <a:lstStyle/>
          <a:p>
            <a:r>
              <a:rPr lang="hu-HU" altLang="en-US" dirty="0"/>
              <a:t>Közlekedési lámpa tervezése</a:t>
            </a:r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E016F-2BBF-4CBF-9A30-A42DB9D4A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2517464-E224-402F-BF73-9286641832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6384" name="TextBox 16383">
            <a:extLst>
              <a:ext uri="{FF2B5EF4-FFF2-40B4-BE49-F238E27FC236}">
                <a16:creationId xmlns:a16="http://schemas.microsoft.com/office/drawing/2014/main" id="{E7204574-485D-44C1-95AA-DB6F3B3B12F7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6385" name="TextBox 16384">
            <a:extLst>
              <a:ext uri="{FF2B5EF4-FFF2-40B4-BE49-F238E27FC236}">
                <a16:creationId xmlns:a16="http://schemas.microsoft.com/office/drawing/2014/main" id="{A3CEDB9D-7CAD-4C21-9CE4-196F2BEB6C90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F58D52-94FC-4688-98D8-E8B1146571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9BBAAB-DDB0-4BC0-ACEE-DB5EF8F29D55}"/>
              </a:ext>
            </a:extLst>
          </p:cNvPr>
          <p:cNvSpPr/>
          <p:nvPr/>
        </p:nvSpPr>
        <p:spPr>
          <a:xfrm>
            <a:off x="9698831" y="2512757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74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57771" y="1041755"/>
            <a:ext cx="11022013" cy="5051425"/>
          </a:xfrm>
        </p:spPr>
        <p:txBody>
          <a:bodyPr/>
          <a:lstStyle/>
          <a:p>
            <a:r>
              <a:rPr lang="en-US" altLang="en-US" dirty="0"/>
              <a:t>Mi a </a:t>
            </a:r>
            <a:r>
              <a:rPr lang="en-US" altLang="en-US" dirty="0" err="1"/>
              <a:t>lámpa</a:t>
            </a:r>
            <a:r>
              <a:rPr lang="en-US" altLang="en-US" dirty="0"/>
              <a:t> </a:t>
            </a:r>
            <a:r>
              <a:rPr lang="en-US" altLang="en-US" dirty="0" err="1"/>
              <a:t>alapfunkciója</a:t>
            </a:r>
            <a:r>
              <a:rPr lang="hu-HU" altLang="en-US" dirty="0"/>
              <a:t>?</a:t>
            </a:r>
          </a:p>
          <a:p>
            <a:pPr lvl="1"/>
            <a:r>
              <a:rPr lang="hu-HU" altLang="en-US" dirty="0"/>
              <a:t>Váltási ciklus</a:t>
            </a:r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E016F-2BBF-4CBF-9A30-A42DB9D4A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2517464-E224-402F-BF73-9286641832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6384" name="TextBox 16383">
            <a:extLst>
              <a:ext uri="{FF2B5EF4-FFF2-40B4-BE49-F238E27FC236}">
                <a16:creationId xmlns:a16="http://schemas.microsoft.com/office/drawing/2014/main" id="{E7204574-485D-44C1-95AA-DB6F3B3B12F7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6385" name="TextBox 16384">
            <a:extLst>
              <a:ext uri="{FF2B5EF4-FFF2-40B4-BE49-F238E27FC236}">
                <a16:creationId xmlns:a16="http://schemas.microsoft.com/office/drawing/2014/main" id="{A3CEDB9D-7CAD-4C21-9CE4-196F2BEB6C90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F58D52-94FC-4688-98D8-E8B1146571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9BBAAB-DDB0-4BC0-ACEE-DB5EF8F29D55}"/>
              </a:ext>
            </a:extLst>
          </p:cNvPr>
          <p:cNvSpPr/>
          <p:nvPr/>
        </p:nvSpPr>
        <p:spPr>
          <a:xfrm>
            <a:off x="9698831" y="2512757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81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Title 2">
            <a:extLst>
              <a:ext uri="{FF2B5EF4-FFF2-40B4-BE49-F238E27FC236}">
                <a16:creationId xmlns:a16="http://schemas.microsoft.com/office/drawing/2014/main" id="{0294ECA3-5D3C-482A-B86F-85B9B0BC1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hu-HU" altLang="en-US" dirty="0"/>
              <a:t>Kezdeti követelmények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B64A7-CDB4-483A-9457-929A70320EB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nl-NL"/>
              <a:t>TDK 2020: Intelligens rendszerek szekció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804DE-FC48-4544-A16A-7301D7280D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fld id="{0533326D-2375-403C-A530-79FD5E9A6E27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25" name="Content Placeholder 1">
            <a:extLst>
              <a:ext uri="{FF2B5EF4-FFF2-40B4-BE49-F238E27FC236}">
                <a16:creationId xmlns:a16="http://schemas.microsoft.com/office/drawing/2014/main" id="{DA46FC24-FEFF-4A9E-A490-99FEBE134497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57771" y="1041755"/>
            <a:ext cx="11022013" cy="5051425"/>
          </a:xfrm>
        </p:spPr>
        <p:txBody>
          <a:bodyPr/>
          <a:lstStyle/>
          <a:p>
            <a:r>
              <a:rPr lang="en-US" altLang="en-US" dirty="0"/>
              <a:t>Mi a </a:t>
            </a:r>
            <a:r>
              <a:rPr lang="en-US" altLang="en-US" dirty="0" err="1"/>
              <a:t>lámpa</a:t>
            </a:r>
            <a:r>
              <a:rPr lang="en-US" altLang="en-US" dirty="0"/>
              <a:t> </a:t>
            </a:r>
            <a:r>
              <a:rPr lang="en-US" altLang="en-US" dirty="0" err="1"/>
              <a:t>alapfunkciója</a:t>
            </a:r>
            <a:r>
              <a:rPr lang="hu-HU" altLang="en-US" dirty="0"/>
              <a:t>?</a:t>
            </a:r>
          </a:p>
          <a:p>
            <a:pPr lvl="1"/>
            <a:r>
              <a:rPr lang="hu-HU" altLang="en-US" dirty="0"/>
              <a:t>Váltási ciklus</a:t>
            </a:r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E016F-2BBF-4CBF-9A30-A42DB9D4A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75" y="3358480"/>
            <a:ext cx="971686" cy="16861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2517464-E224-402F-BF73-9286641832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155" y="3859407"/>
            <a:ext cx="2107646" cy="1185233"/>
          </a:xfrm>
          <a:prstGeom prst="rect">
            <a:avLst/>
          </a:prstGeom>
        </p:spPr>
      </p:pic>
      <p:sp>
        <p:nvSpPr>
          <p:cNvPr id="16384" name="TextBox 16383">
            <a:extLst>
              <a:ext uri="{FF2B5EF4-FFF2-40B4-BE49-F238E27FC236}">
                <a16:creationId xmlns:a16="http://schemas.microsoft.com/office/drawing/2014/main" id="{E7204574-485D-44C1-95AA-DB6F3B3B12F7}"/>
              </a:ext>
            </a:extLst>
          </p:cNvPr>
          <p:cNvSpPr txBox="1"/>
          <p:nvPr/>
        </p:nvSpPr>
        <p:spPr>
          <a:xfrm>
            <a:off x="574675" y="520221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Mérnök</a:t>
            </a:r>
            <a:endParaRPr lang="en-US" dirty="0"/>
          </a:p>
        </p:txBody>
      </p:sp>
      <p:sp>
        <p:nvSpPr>
          <p:cNvPr id="16385" name="TextBox 16384">
            <a:extLst>
              <a:ext uri="{FF2B5EF4-FFF2-40B4-BE49-F238E27FC236}">
                <a16:creationId xmlns:a16="http://schemas.microsoft.com/office/drawing/2014/main" id="{A3CEDB9D-7CAD-4C21-9CE4-196F2BEB6C90}"/>
              </a:ext>
            </a:extLst>
          </p:cNvPr>
          <p:cNvSpPr txBox="1"/>
          <p:nvPr/>
        </p:nvSpPr>
        <p:spPr>
          <a:xfrm>
            <a:off x="4550591" y="5182271"/>
            <a:ext cx="2642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Interaktív Tanuló Entitás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F58D52-94FC-4688-98D8-E8B1146571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3" y="2512757"/>
            <a:ext cx="2087884" cy="2377445"/>
          </a:xfrm>
          <a:prstGeom prst="rect">
            <a:avLst/>
          </a:prstGeom>
        </p:spPr>
      </p:pic>
      <p:sp>
        <p:nvSpPr>
          <p:cNvPr id="9" name="Lekerekített téglalapbuborék 21">
            <a:extLst>
              <a:ext uri="{FF2B5EF4-FFF2-40B4-BE49-F238E27FC236}">
                <a16:creationId xmlns:a16="http://schemas.microsoft.com/office/drawing/2014/main" id="{3BE318E5-5C21-4E45-A5D6-2B1B75E95E13}"/>
              </a:ext>
            </a:extLst>
          </p:cNvPr>
          <p:cNvSpPr/>
          <p:nvPr/>
        </p:nvSpPr>
        <p:spPr>
          <a:xfrm>
            <a:off x="1190816" y="2389911"/>
            <a:ext cx="873374" cy="514259"/>
          </a:xfrm>
          <a:prstGeom prst="wedgeRoundRectCallout">
            <a:avLst>
              <a:gd name="adj1" fmla="val -45453"/>
              <a:gd name="adj2" fmla="val 1206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hu-HU" sz="2000" dirty="0">
                <a:sym typeface="Wingdings" panose="05000000000000000000" pitchFamily="2" charset="2"/>
              </a:rPr>
              <a:t>Piros</a:t>
            </a: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9BBAAB-DDB0-4BC0-ACEE-DB5EF8F29D55}"/>
              </a:ext>
            </a:extLst>
          </p:cNvPr>
          <p:cNvSpPr/>
          <p:nvPr/>
        </p:nvSpPr>
        <p:spPr>
          <a:xfrm>
            <a:off x="9698831" y="2512757"/>
            <a:ext cx="1480070" cy="237744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992"/>
      </p:ext>
    </p:extLst>
  </p:cSld>
  <p:clrMapOvr>
    <a:masterClrMapping/>
  </p:clrMapOvr>
</p:sld>
</file>

<file path=ppt/theme/theme1.xml><?xml version="1.0" encoding="utf-8"?>
<a:theme xmlns:a="http://schemas.openxmlformats.org/drawingml/2006/main" name="FTSRG">
  <a:themeElements>
    <a:clrScheme name="FTSRG">
      <a:dk1>
        <a:srgbClr val="000000"/>
      </a:dk1>
      <a:lt1>
        <a:srgbClr val="FFFFFF"/>
      </a:lt1>
      <a:dk2>
        <a:srgbClr val="2F2D2E"/>
      </a:dk2>
      <a:lt2>
        <a:srgbClr val="A7A8A7"/>
      </a:lt2>
      <a:accent1>
        <a:srgbClr val="1446A0"/>
      </a:accent1>
      <a:accent2>
        <a:srgbClr val="960018"/>
      </a:accent2>
      <a:accent3>
        <a:srgbClr val="522B47"/>
      </a:accent3>
      <a:accent4>
        <a:srgbClr val="FB8B24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TSRG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2766</TotalTime>
  <Words>1547</Words>
  <Application>Microsoft Office PowerPoint</Application>
  <PresentationFormat>Szélesvásznú</PresentationFormat>
  <Paragraphs>411</Paragraphs>
  <Slides>42</Slides>
  <Notes>33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42</vt:i4>
      </vt:variant>
    </vt:vector>
  </HeadingPairs>
  <TitlesOfParts>
    <vt:vector size="47" baseType="lpstr">
      <vt:lpstr>Arial</vt:lpstr>
      <vt:lpstr>Calibri</vt:lpstr>
      <vt:lpstr>Open Sans</vt:lpstr>
      <vt:lpstr>Open Sans ExtraBold</vt:lpstr>
      <vt:lpstr>FTSRG</vt:lpstr>
      <vt:lpstr>Interaktív tanulás a modellalapú szoftverfejlesztés elősegítésére</vt:lpstr>
      <vt:lpstr>Célunk</vt:lpstr>
      <vt:lpstr>Kritikus rendszerek hagyományos fejlesztése</vt:lpstr>
      <vt:lpstr>Kritikus rendszerek hagyományos fejlesztése</vt:lpstr>
      <vt:lpstr>Példa: Elosztottan futó közlekedési lámpa vezérlés</vt:lpstr>
      <vt:lpstr>Komponensek</vt:lpstr>
      <vt:lpstr>Interaktív tanulás</vt:lpstr>
      <vt:lpstr>Kezdeti követelmények</vt:lpstr>
      <vt:lpstr>Kezdeti követelmények</vt:lpstr>
      <vt:lpstr>Kezdeti követelmények</vt:lpstr>
      <vt:lpstr>Kezdeti követelmények</vt:lpstr>
      <vt:lpstr>Kezdeti követelmények</vt:lpstr>
      <vt:lpstr>Kezdeti követelmények</vt:lpstr>
      <vt:lpstr>Kezdeti követelmények</vt:lpstr>
      <vt:lpstr>Kezdeti követelmények</vt:lpstr>
      <vt:lpstr>Kezdeti követelmények</vt:lpstr>
      <vt:lpstr>Kezdeti követelmények</vt:lpstr>
      <vt:lpstr>Kezdeti követelmények</vt:lpstr>
      <vt:lpstr>Kezdeti követelmények</vt:lpstr>
      <vt:lpstr>Szintézis megkezdése</vt:lpstr>
      <vt:lpstr>Interaktív tanulás</vt:lpstr>
      <vt:lpstr>Interaktív tanulás</vt:lpstr>
      <vt:lpstr>Interaktív tanulás</vt:lpstr>
      <vt:lpstr>Interaktív tanulás</vt:lpstr>
      <vt:lpstr>Interaktív tanulás</vt:lpstr>
      <vt:lpstr>Interaktív tanulás</vt:lpstr>
      <vt:lpstr>Interaktív tanulás</vt:lpstr>
      <vt:lpstr>Interaktív tanulás</vt:lpstr>
      <vt:lpstr>A kapott modell</vt:lpstr>
      <vt:lpstr>Eredmények áttekintése</vt:lpstr>
      <vt:lpstr>Interaktív tanulás-alapú tervezés</vt:lpstr>
      <vt:lpstr>Interaktív tanulás-alapú tervezés</vt:lpstr>
      <vt:lpstr>Interaktív tanulás-alapú tervezés</vt:lpstr>
      <vt:lpstr>Hipotézis validáció</vt:lpstr>
      <vt:lpstr>Interaktív tanulás-alapú tervezés</vt:lpstr>
      <vt:lpstr>Kész rendszer</vt:lpstr>
      <vt:lpstr>Interaktív tanulás-alapú tervezés</vt:lpstr>
      <vt:lpstr>Interaktív tanulás-alapú tervezés</vt:lpstr>
      <vt:lpstr>Implementáció</vt:lpstr>
      <vt:lpstr>Összefoglalás</vt:lpstr>
      <vt:lpstr>Jövőbeli lehetőségek</vt:lpstr>
      <vt:lpstr>Bírálói kérdések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Presentation</dc:title>
  <dc:creator>kris</dc:creator>
  <cp:lastModifiedBy>Várady Balázs</cp:lastModifiedBy>
  <cp:revision>565</cp:revision>
  <dcterms:created xsi:type="dcterms:W3CDTF">2019-09-05T14:22:57Z</dcterms:created>
  <dcterms:modified xsi:type="dcterms:W3CDTF">2020-11-15T23:47:23Z</dcterms:modified>
</cp:coreProperties>
</file>

<file path=docProps/thumbnail.jpeg>
</file>